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webextensions/webextension2.xml" ContentType="application/vnd.ms-office.webextens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webextensions/webextension3.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3"/>
  </p:notesMasterIdLst>
  <p:sldIdLst>
    <p:sldId id="441" r:id="rId2"/>
    <p:sldId id="467" r:id="rId3"/>
    <p:sldId id="487" r:id="rId4"/>
    <p:sldId id="468" r:id="rId5"/>
    <p:sldId id="469" r:id="rId6"/>
    <p:sldId id="466" r:id="rId7"/>
    <p:sldId id="372" r:id="rId8"/>
    <p:sldId id="377" r:id="rId9"/>
    <p:sldId id="471" r:id="rId10"/>
    <p:sldId id="381" r:id="rId11"/>
    <p:sldId id="448" r:id="rId12"/>
    <p:sldId id="470" r:id="rId13"/>
    <p:sldId id="449" r:id="rId14"/>
    <p:sldId id="432" r:id="rId15"/>
    <p:sldId id="450" r:id="rId16"/>
    <p:sldId id="451" r:id="rId17"/>
    <p:sldId id="452" r:id="rId18"/>
    <p:sldId id="492" r:id="rId19"/>
    <p:sldId id="453" r:id="rId20"/>
    <p:sldId id="474" r:id="rId21"/>
    <p:sldId id="440" r:id="rId22"/>
    <p:sldId id="415" r:id="rId23"/>
    <p:sldId id="476" r:id="rId24"/>
    <p:sldId id="488" r:id="rId25"/>
    <p:sldId id="395" r:id="rId26"/>
    <p:sldId id="457" r:id="rId27"/>
    <p:sldId id="475" r:id="rId28"/>
    <p:sldId id="472" r:id="rId29"/>
    <p:sldId id="473" r:id="rId30"/>
    <p:sldId id="460" r:id="rId31"/>
    <p:sldId id="477" r:id="rId32"/>
    <p:sldId id="464" r:id="rId33"/>
    <p:sldId id="478" r:id="rId34"/>
    <p:sldId id="480" r:id="rId35"/>
    <p:sldId id="462" r:id="rId36"/>
    <p:sldId id="455" r:id="rId37"/>
    <p:sldId id="456" r:id="rId38"/>
    <p:sldId id="493" r:id="rId39"/>
    <p:sldId id="442" r:id="rId40"/>
    <p:sldId id="481" r:id="rId41"/>
    <p:sldId id="419" r:id="rId42"/>
    <p:sldId id="484" r:id="rId43"/>
    <p:sldId id="421" r:id="rId44"/>
    <p:sldId id="422" r:id="rId45"/>
    <p:sldId id="489" r:id="rId46"/>
    <p:sldId id="491" r:id="rId47"/>
    <p:sldId id="423" r:id="rId48"/>
    <p:sldId id="424" r:id="rId49"/>
    <p:sldId id="425" r:id="rId50"/>
    <p:sldId id="426" r:id="rId51"/>
    <p:sldId id="427" r:id="rId52"/>
    <p:sldId id="428" r:id="rId53"/>
    <p:sldId id="429" r:id="rId54"/>
    <p:sldId id="430" r:id="rId55"/>
    <p:sldId id="431" r:id="rId56"/>
    <p:sldId id="482" r:id="rId57"/>
    <p:sldId id="399" r:id="rId58"/>
    <p:sldId id="495" r:id="rId59"/>
    <p:sldId id="490" r:id="rId60"/>
    <p:sldId id="485" r:id="rId61"/>
    <p:sldId id="486" r:id="rId62"/>
  </p:sldIdLst>
  <p:sldSz cx="9144000" cy="5143500" type="screen16x9"/>
  <p:notesSz cx="6858000" cy="9144000"/>
  <p:embeddedFontLst>
    <p:embeddedFont>
      <p:font typeface="ＭＳ Ｐゴシック" panose="020B0600070205080204" pitchFamily="34" charset="-128"/>
      <p:regular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Lst>
  <p:custDataLst>
    <p:tags r:id="rId7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22" autoAdjust="0"/>
  </p:normalViewPr>
  <p:slideViewPr>
    <p:cSldViewPr snapToGrid="0">
      <p:cViewPr varScale="1">
        <p:scale>
          <a:sx n="89" d="100"/>
          <a:sy n="89" d="100"/>
        </p:scale>
        <p:origin x="84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B327BE-8DF3-406B-9C9B-550C06F5443B}" type="doc">
      <dgm:prSet loTypeId="urn:microsoft.com/office/officeart/2005/8/layout/orgChart1" loCatId="hierarchy" qsTypeId="urn:microsoft.com/office/officeart/2005/8/quickstyle/3d4" qsCatId="3D" csTypeId="urn:microsoft.com/office/officeart/2005/8/colors/colorful2" csCatId="colorful" phldr="1"/>
      <dgm:spPr/>
      <dgm:t>
        <a:bodyPr/>
        <a:lstStyle/>
        <a:p>
          <a:endParaRPr lang="en-SG"/>
        </a:p>
      </dgm:t>
    </dgm:pt>
    <dgm:pt modelId="{4DC02CA7-B8F0-4E9D-BE0C-962D7024D419}">
      <dgm:prSet phldrT="[Text]"/>
      <dgm:spPr/>
      <dgm:t>
        <a:bodyPr/>
        <a:lstStyle/>
        <a:p>
          <a:r>
            <a:rPr lang="en-SG" dirty="0">
              <a:solidFill>
                <a:schemeClr val="tx1"/>
              </a:solidFill>
            </a:rPr>
            <a:t>Supervised Learning</a:t>
          </a:r>
        </a:p>
      </dgm:t>
    </dgm:pt>
    <dgm:pt modelId="{714E4A16-DDFF-48AC-9584-C60B708A0310}" type="parTrans" cxnId="{C3BFBB41-DC53-430D-9A6B-EE56B1F70660}">
      <dgm:prSet/>
      <dgm:spPr/>
      <dgm:t>
        <a:bodyPr/>
        <a:lstStyle/>
        <a:p>
          <a:endParaRPr lang="en-SG">
            <a:solidFill>
              <a:schemeClr val="tx1"/>
            </a:solidFill>
          </a:endParaRPr>
        </a:p>
      </dgm:t>
    </dgm:pt>
    <dgm:pt modelId="{6F885633-9653-411B-A6C4-FE03369C8255}" type="sibTrans" cxnId="{C3BFBB41-DC53-430D-9A6B-EE56B1F70660}">
      <dgm:prSet/>
      <dgm:spPr/>
      <dgm:t>
        <a:bodyPr/>
        <a:lstStyle/>
        <a:p>
          <a:endParaRPr lang="en-SG">
            <a:solidFill>
              <a:schemeClr val="tx1"/>
            </a:solidFill>
          </a:endParaRPr>
        </a:p>
      </dgm:t>
    </dgm:pt>
    <dgm:pt modelId="{51D02B2A-9FA6-4D42-90DA-4EE4FBAC5ED4}">
      <dgm:prSet phldrT="[Text]"/>
      <dgm:spPr/>
      <dgm:t>
        <a:bodyPr/>
        <a:lstStyle/>
        <a:p>
          <a:r>
            <a:rPr lang="en-SG" dirty="0">
              <a:solidFill>
                <a:schemeClr val="tx1"/>
              </a:solidFill>
            </a:rPr>
            <a:t>Reinforcement Learning</a:t>
          </a:r>
        </a:p>
      </dgm:t>
    </dgm:pt>
    <dgm:pt modelId="{6D86C1F7-7785-4E62-9338-701489C8A4F7}" type="parTrans" cxnId="{257CA8E3-BDE3-439D-8F87-6331480AB490}">
      <dgm:prSet/>
      <dgm:spPr/>
      <dgm:t>
        <a:bodyPr/>
        <a:lstStyle/>
        <a:p>
          <a:endParaRPr lang="en-SG">
            <a:solidFill>
              <a:schemeClr val="tx1"/>
            </a:solidFill>
          </a:endParaRPr>
        </a:p>
      </dgm:t>
    </dgm:pt>
    <dgm:pt modelId="{C6B5BBF4-9E48-4BBD-A6C9-A263315A28FF}" type="sibTrans" cxnId="{257CA8E3-BDE3-439D-8F87-6331480AB490}">
      <dgm:prSet/>
      <dgm:spPr/>
      <dgm:t>
        <a:bodyPr/>
        <a:lstStyle/>
        <a:p>
          <a:endParaRPr lang="en-SG">
            <a:solidFill>
              <a:schemeClr val="tx1"/>
            </a:solidFill>
          </a:endParaRPr>
        </a:p>
      </dgm:t>
    </dgm:pt>
    <dgm:pt modelId="{1D91D9B5-FD21-4EE5-A876-DD9AF25CC7E2}">
      <dgm:prSet phldrT="[Text]"/>
      <dgm:spPr/>
      <dgm:t>
        <a:bodyPr/>
        <a:lstStyle/>
        <a:p>
          <a:r>
            <a:rPr lang="en-SG" dirty="0">
              <a:solidFill>
                <a:schemeClr val="tx1"/>
              </a:solidFill>
            </a:rPr>
            <a:t>Unsupervised Learning</a:t>
          </a:r>
        </a:p>
      </dgm:t>
    </dgm:pt>
    <dgm:pt modelId="{456BDA2F-4CDB-41D0-8230-7F6B9DA5ABA0}" type="parTrans" cxnId="{A9B7FF4E-CC87-4E0D-B145-DF8D7A1BB68A}">
      <dgm:prSet/>
      <dgm:spPr/>
      <dgm:t>
        <a:bodyPr/>
        <a:lstStyle/>
        <a:p>
          <a:endParaRPr lang="en-SG">
            <a:solidFill>
              <a:schemeClr val="tx1"/>
            </a:solidFill>
          </a:endParaRPr>
        </a:p>
      </dgm:t>
    </dgm:pt>
    <dgm:pt modelId="{40808781-AF67-4FE5-93C2-4A76FF1682D7}" type="sibTrans" cxnId="{A9B7FF4E-CC87-4E0D-B145-DF8D7A1BB68A}">
      <dgm:prSet/>
      <dgm:spPr/>
      <dgm:t>
        <a:bodyPr/>
        <a:lstStyle/>
        <a:p>
          <a:endParaRPr lang="en-SG">
            <a:solidFill>
              <a:schemeClr val="tx1"/>
            </a:solidFill>
          </a:endParaRPr>
        </a:p>
      </dgm:t>
    </dgm:pt>
    <dgm:pt modelId="{C8680F48-6EA2-4221-9BD3-88766BAED04E}">
      <dgm:prSet phldrT="[Text]"/>
      <dgm:spPr/>
      <dgm:t>
        <a:bodyPr/>
        <a:lstStyle/>
        <a:p>
          <a:r>
            <a:rPr lang="en-US" altLang="ja-JP" dirty="0">
              <a:solidFill>
                <a:schemeClr val="tx1"/>
              </a:solidFill>
              <a:ea typeface="ＭＳ Ｐゴシック" panose="020B0600070205080204" pitchFamily="34" charset="-128"/>
            </a:rPr>
            <a:t>Discover patterns in the data that relate data attributes </a:t>
          </a:r>
          <a:r>
            <a:rPr lang="en-US" altLang="ja-JP" dirty="0">
              <a:solidFill>
                <a:schemeClr val="tx1"/>
              </a:solidFill>
              <a:highlight>
                <a:srgbClr val="FFFF00"/>
              </a:highlight>
              <a:ea typeface="ＭＳ Ｐゴシック" panose="020B0600070205080204" pitchFamily="34" charset="-128"/>
            </a:rPr>
            <a:t>with a target (class) attribute</a:t>
          </a:r>
          <a:r>
            <a:rPr lang="en-US" altLang="ja-JP" dirty="0">
              <a:solidFill>
                <a:schemeClr val="tx1"/>
              </a:solidFill>
              <a:ea typeface="ＭＳ Ｐゴシック" panose="020B0600070205080204" pitchFamily="34" charset="-128"/>
            </a:rPr>
            <a:t>. </a:t>
          </a:r>
          <a:endParaRPr lang="en-SG" dirty="0">
            <a:solidFill>
              <a:schemeClr val="tx1"/>
            </a:solidFill>
          </a:endParaRPr>
        </a:p>
      </dgm:t>
    </dgm:pt>
    <dgm:pt modelId="{F677477F-B43A-46D9-BF15-2578F6A3C10A}" type="parTrans" cxnId="{5642E782-B311-4944-A27C-40FD89038266}">
      <dgm:prSet/>
      <dgm:spPr/>
      <dgm:t>
        <a:bodyPr/>
        <a:lstStyle/>
        <a:p>
          <a:endParaRPr lang="en-SG">
            <a:solidFill>
              <a:schemeClr val="tx1"/>
            </a:solidFill>
          </a:endParaRPr>
        </a:p>
      </dgm:t>
    </dgm:pt>
    <dgm:pt modelId="{A0E1BDC1-4D26-421D-AB15-5C8CB927E3CA}" type="sibTrans" cxnId="{5642E782-B311-4944-A27C-40FD89038266}">
      <dgm:prSet/>
      <dgm:spPr/>
      <dgm:t>
        <a:bodyPr/>
        <a:lstStyle/>
        <a:p>
          <a:endParaRPr lang="en-SG">
            <a:solidFill>
              <a:schemeClr val="tx1"/>
            </a:solidFill>
          </a:endParaRPr>
        </a:p>
      </dgm:t>
    </dgm:pt>
    <dgm:pt modelId="{405C81F5-259B-4A73-82E8-5C192BED7C5D}">
      <dgm:prSet phldrT="[Text]"/>
      <dgm:spPr/>
      <dgm:t>
        <a:bodyPr/>
        <a:lstStyle/>
        <a:p>
          <a:r>
            <a:rPr lang="en-US" altLang="ja-JP" dirty="0">
              <a:solidFill>
                <a:schemeClr val="tx1"/>
              </a:solidFill>
              <a:ea typeface="ＭＳ Ｐゴシック" panose="020B0600070205080204" pitchFamily="34" charset="-128"/>
            </a:rPr>
            <a:t>The data have </a:t>
          </a:r>
          <a:r>
            <a:rPr lang="en-US" altLang="ja-JP" dirty="0">
              <a:solidFill>
                <a:schemeClr val="tx1"/>
              </a:solidFill>
              <a:highlight>
                <a:srgbClr val="FFFF00"/>
              </a:highlight>
              <a:ea typeface="ＭＳ Ｐゴシック" panose="020B0600070205080204" pitchFamily="34" charset="-128"/>
            </a:rPr>
            <a:t>no target attribute</a:t>
          </a:r>
          <a:r>
            <a:rPr lang="en-US" altLang="ja-JP" dirty="0">
              <a:ea typeface="ＭＳ Ｐゴシック" panose="020B0600070205080204" pitchFamily="34" charset="-128"/>
            </a:rPr>
            <a:t>. </a:t>
          </a:r>
          <a:endParaRPr lang="en-SG" dirty="0">
            <a:solidFill>
              <a:schemeClr val="tx1"/>
            </a:solidFill>
          </a:endParaRPr>
        </a:p>
      </dgm:t>
    </dgm:pt>
    <dgm:pt modelId="{68B5361C-8AD9-420D-B122-7B5195F90D00}" type="parTrans" cxnId="{4B73FC08-BC9D-44DC-8196-136833E15CD0}">
      <dgm:prSet/>
      <dgm:spPr/>
      <dgm:t>
        <a:bodyPr/>
        <a:lstStyle/>
        <a:p>
          <a:endParaRPr lang="en-SG">
            <a:solidFill>
              <a:schemeClr val="tx1"/>
            </a:solidFill>
          </a:endParaRPr>
        </a:p>
      </dgm:t>
    </dgm:pt>
    <dgm:pt modelId="{92B523CE-BB2C-4FB2-8452-DB69176F6E89}" type="sibTrans" cxnId="{4B73FC08-BC9D-44DC-8196-136833E15CD0}">
      <dgm:prSet/>
      <dgm:spPr/>
      <dgm:t>
        <a:bodyPr/>
        <a:lstStyle/>
        <a:p>
          <a:endParaRPr lang="en-SG">
            <a:solidFill>
              <a:schemeClr val="tx1"/>
            </a:solidFill>
          </a:endParaRPr>
        </a:p>
      </dgm:t>
    </dgm:pt>
    <dgm:pt modelId="{067DF374-15BB-47CC-9838-0A69E59637E5}">
      <dgm:prSet phldrT="[Text]"/>
      <dgm:spPr/>
      <dgm:t>
        <a:bodyPr/>
        <a:lstStyle/>
        <a:p>
          <a:r>
            <a:rPr lang="en-SG" dirty="0">
              <a:solidFill>
                <a:schemeClr val="tx1"/>
              </a:solidFill>
              <a:highlight>
                <a:srgbClr val="FFFF00"/>
              </a:highlight>
            </a:rPr>
            <a:t>Interacts with environment, decide action</a:t>
          </a:r>
          <a:r>
            <a:rPr lang="en-SG" dirty="0">
              <a:solidFill>
                <a:schemeClr val="tx1"/>
              </a:solidFill>
            </a:rPr>
            <a:t>, learns by trial and error method</a:t>
          </a:r>
        </a:p>
      </dgm:t>
    </dgm:pt>
    <dgm:pt modelId="{EE7AFC41-5F0F-41F8-B665-5A01C96FBD43}" type="parTrans" cxnId="{05AABA0F-7726-453B-97B4-94501F163BB0}">
      <dgm:prSet/>
      <dgm:spPr/>
      <dgm:t>
        <a:bodyPr/>
        <a:lstStyle/>
        <a:p>
          <a:endParaRPr lang="en-SG">
            <a:solidFill>
              <a:schemeClr val="tx1"/>
            </a:solidFill>
          </a:endParaRPr>
        </a:p>
      </dgm:t>
    </dgm:pt>
    <dgm:pt modelId="{7DE7FCFF-2FA7-4588-AADF-0C88A550945E}" type="sibTrans" cxnId="{05AABA0F-7726-453B-97B4-94501F163BB0}">
      <dgm:prSet/>
      <dgm:spPr/>
      <dgm:t>
        <a:bodyPr/>
        <a:lstStyle/>
        <a:p>
          <a:endParaRPr lang="en-SG">
            <a:solidFill>
              <a:schemeClr val="tx1"/>
            </a:solidFill>
          </a:endParaRPr>
        </a:p>
      </dgm:t>
    </dgm:pt>
    <dgm:pt modelId="{92392421-5A85-40C9-ADC7-4B34842EE60B}" type="pres">
      <dgm:prSet presAssocID="{50B327BE-8DF3-406B-9C9B-550C06F5443B}" presName="hierChild1" presStyleCnt="0">
        <dgm:presLayoutVars>
          <dgm:orgChart val="1"/>
          <dgm:chPref val="1"/>
          <dgm:dir/>
          <dgm:animOne val="branch"/>
          <dgm:animLvl val="lvl"/>
          <dgm:resizeHandles/>
        </dgm:presLayoutVars>
      </dgm:prSet>
      <dgm:spPr/>
    </dgm:pt>
    <dgm:pt modelId="{41A3D573-9EDE-40E5-877A-CB4DE57C1015}" type="pres">
      <dgm:prSet presAssocID="{4DC02CA7-B8F0-4E9D-BE0C-962D7024D419}" presName="hierRoot1" presStyleCnt="0">
        <dgm:presLayoutVars>
          <dgm:hierBranch val="init"/>
        </dgm:presLayoutVars>
      </dgm:prSet>
      <dgm:spPr/>
    </dgm:pt>
    <dgm:pt modelId="{97C41F0F-060F-4263-8553-146AE12DBB1C}" type="pres">
      <dgm:prSet presAssocID="{4DC02CA7-B8F0-4E9D-BE0C-962D7024D419}" presName="rootComposite1" presStyleCnt="0"/>
      <dgm:spPr/>
    </dgm:pt>
    <dgm:pt modelId="{21DAC4FB-7ECD-47E1-84FA-30AEE91FF0C0}" type="pres">
      <dgm:prSet presAssocID="{4DC02CA7-B8F0-4E9D-BE0C-962D7024D419}" presName="rootText1" presStyleLbl="node0" presStyleIdx="0" presStyleCnt="3" custLinFactNeighborX="-75287">
        <dgm:presLayoutVars>
          <dgm:chPref val="3"/>
        </dgm:presLayoutVars>
      </dgm:prSet>
      <dgm:spPr/>
    </dgm:pt>
    <dgm:pt modelId="{15F85483-D3F3-4692-9E07-A59E0488681E}" type="pres">
      <dgm:prSet presAssocID="{4DC02CA7-B8F0-4E9D-BE0C-962D7024D419}" presName="rootConnector1" presStyleLbl="node1" presStyleIdx="0" presStyleCnt="0"/>
      <dgm:spPr/>
    </dgm:pt>
    <dgm:pt modelId="{08118EAF-6F06-4160-975D-57488656F5B5}" type="pres">
      <dgm:prSet presAssocID="{4DC02CA7-B8F0-4E9D-BE0C-962D7024D419}" presName="hierChild2" presStyleCnt="0"/>
      <dgm:spPr/>
    </dgm:pt>
    <dgm:pt modelId="{0F71D20C-EA42-414E-90F5-D62D30092D5C}" type="pres">
      <dgm:prSet presAssocID="{F677477F-B43A-46D9-BF15-2578F6A3C10A}" presName="Name37" presStyleLbl="parChTrans1D2" presStyleIdx="0" presStyleCnt="3"/>
      <dgm:spPr/>
    </dgm:pt>
    <dgm:pt modelId="{EBE64EB4-158E-49F7-B17B-77D8C30796F7}" type="pres">
      <dgm:prSet presAssocID="{C8680F48-6EA2-4221-9BD3-88766BAED04E}" presName="hierRoot2" presStyleCnt="0">
        <dgm:presLayoutVars>
          <dgm:hierBranch val="init"/>
        </dgm:presLayoutVars>
      </dgm:prSet>
      <dgm:spPr/>
    </dgm:pt>
    <dgm:pt modelId="{7F95AC65-6FD3-40FA-B1BA-FC6EEDD8838F}" type="pres">
      <dgm:prSet presAssocID="{C8680F48-6EA2-4221-9BD3-88766BAED04E}" presName="rootComposite" presStyleCnt="0"/>
      <dgm:spPr/>
    </dgm:pt>
    <dgm:pt modelId="{08D682BB-F576-4998-B33F-96F23028233D}" type="pres">
      <dgm:prSet presAssocID="{C8680F48-6EA2-4221-9BD3-88766BAED04E}" presName="rootText" presStyleLbl="node2" presStyleIdx="0" presStyleCnt="3" custLinFactNeighborX="-75287">
        <dgm:presLayoutVars>
          <dgm:chPref val="3"/>
        </dgm:presLayoutVars>
      </dgm:prSet>
      <dgm:spPr/>
    </dgm:pt>
    <dgm:pt modelId="{6645081E-B408-4D5B-9AB1-730DCF96829B}" type="pres">
      <dgm:prSet presAssocID="{C8680F48-6EA2-4221-9BD3-88766BAED04E}" presName="rootConnector" presStyleLbl="node2" presStyleIdx="0" presStyleCnt="3"/>
      <dgm:spPr/>
    </dgm:pt>
    <dgm:pt modelId="{0EE2E815-9D67-4D94-B81C-3DAE22D046E7}" type="pres">
      <dgm:prSet presAssocID="{C8680F48-6EA2-4221-9BD3-88766BAED04E}" presName="hierChild4" presStyleCnt="0"/>
      <dgm:spPr/>
    </dgm:pt>
    <dgm:pt modelId="{A2BBCA21-5367-457E-BCC8-22BCE22BEEB8}" type="pres">
      <dgm:prSet presAssocID="{C8680F48-6EA2-4221-9BD3-88766BAED04E}" presName="hierChild5" presStyleCnt="0"/>
      <dgm:spPr/>
    </dgm:pt>
    <dgm:pt modelId="{E65B1A72-AA3B-4630-B0A3-B06848E99B25}" type="pres">
      <dgm:prSet presAssocID="{4DC02CA7-B8F0-4E9D-BE0C-962D7024D419}" presName="hierChild3" presStyleCnt="0"/>
      <dgm:spPr/>
    </dgm:pt>
    <dgm:pt modelId="{BA74A6AC-898A-4707-A1A5-763489E02FF1}" type="pres">
      <dgm:prSet presAssocID="{1D91D9B5-FD21-4EE5-A876-DD9AF25CC7E2}" presName="hierRoot1" presStyleCnt="0">
        <dgm:presLayoutVars>
          <dgm:hierBranch val="init"/>
        </dgm:presLayoutVars>
      </dgm:prSet>
      <dgm:spPr/>
    </dgm:pt>
    <dgm:pt modelId="{732C626F-3BE5-4D46-83E0-9AB2F7D8EF96}" type="pres">
      <dgm:prSet presAssocID="{1D91D9B5-FD21-4EE5-A876-DD9AF25CC7E2}" presName="rootComposite1" presStyleCnt="0"/>
      <dgm:spPr/>
    </dgm:pt>
    <dgm:pt modelId="{329C8317-F9BA-4916-858C-31549CCBF6A6}" type="pres">
      <dgm:prSet presAssocID="{1D91D9B5-FD21-4EE5-A876-DD9AF25CC7E2}" presName="rootText1" presStyleLbl="node0" presStyleIdx="1" presStyleCnt="3" custLinFactNeighborX="0">
        <dgm:presLayoutVars>
          <dgm:chPref val="3"/>
        </dgm:presLayoutVars>
      </dgm:prSet>
      <dgm:spPr/>
    </dgm:pt>
    <dgm:pt modelId="{8F7A6EEE-0526-41E3-BC86-6558F1FB78D0}" type="pres">
      <dgm:prSet presAssocID="{1D91D9B5-FD21-4EE5-A876-DD9AF25CC7E2}" presName="rootConnector1" presStyleLbl="node1" presStyleIdx="0" presStyleCnt="0"/>
      <dgm:spPr/>
    </dgm:pt>
    <dgm:pt modelId="{0E818EB9-0BB9-4307-9EAC-3BFC2F03CFFB}" type="pres">
      <dgm:prSet presAssocID="{1D91D9B5-FD21-4EE5-A876-DD9AF25CC7E2}" presName="hierChild2" presStyleCnt="0"/>
      <dgm:spPr/>
    </dgm:pt>
    <dgm:pt modelId="{F19243E3-4CD2-47E9-AA44-9CD1EDA5D719}" type="pres">
      <dgm:prSet presAssocID="{68B5361C-8AD9-420D-B122-7B5195F90D00}" presName="Name37" presStyleLbl="parChTrans1D2" presStyleIdx="1" presStyleCnt="3"/>
      <dgm:spPr/>
    </dgm:pt>
    <dgm:pt modelId="{AC4C82F5-0F75-4104-8F7E-617A8E70E391}" type="pres">
      <dgm:prSet presAssocID="{405C81F5-259B-4A73-82E8-5C192BED7C5D}" presName="hierRoot2" presStyleCnt="0">
        <dgm:presLayoutVars>
          <dgm:hierBranch val="init"/>
        </dgm:presLayoutVars>
      </dgm:prSet>
      <dgm:spPr/>
    </dgm:pt>
    <dgm:pt modelId="{4F761F53-5168-4324-B0E6-8ED486CACF4B}" type="pres">
      <dgm:prSet presAssocID="{405C81F5-259B-4A73-82E8-5C192BED7C5D}" presName="rootComposite" presStyleCnt="0"/>
      <dgm:spPr/>
    </dgm:pt>
    <dgm:pt modelId="{80179624-21EC-4E90-A431-88349EE634C0}" type="pres">
      <dgm:prSet presAssocID="{405C81F5-259B-4A73-82E8-5C192BED7C5D}" presName="rootText" presStyleLbl="node2" presStyleIdx="1" presStyleCnt="3" custLinFactNeighborX="0">
        <dgm:presLayoutVars>
          <dgm:chPref val="3"/>
        </dgm:presLayoutVars>
      </dgm:prSet>
      <dgm:spPr/>
    </dgm:pt>
    <dgm:pt modelId="{80E05FC7-C745-4ABB-B8F0-87994E39D9D3}" type="pres">
      <dgm:prSet presAssocID="{405C81F5-259B-4A73-82E8-5C192BED7C5D}" presName="rootConnector" presStyleLbl="node2" presStyleIdx="1" presStyleCnt="3"/>
      <dgm:spPr/>
    </dgm:pt>
    <dgm:pt modelId="{68443C75-611A-476C-B8C3-2929B4651F9D}" type="pres">
      <dgm:prSet presAssocID="{405C81F5-259B-4A73-82E8-5C192BED7C5D}" presName="hierChild4" presStyleCnt="0"/>
      <dgm:spPr/>
    </dgm:pt>
    <dgm:pt modelId="{930455FF-A846-47BE-9692-95CEB5A99569}" type="pres">
      <dgm:prSet presAssocID="{405C81F5-259B-4A73-82E8-5C192BED7C5D}" presName="hierChild5" presStyleCnt="0"/>
      <dgm:spPr/>
    </dgm:pt>
    <dgm:pt modelId="{F25DAE7D-1B63-4A80-AE0C-51F9E233FBF2}" type="pres">
      <dgm:prSet presAssocID="{1D91D9B5-FD21-4EE5-A876-DD9AF25CC7E2}" presName="hierChild3" presStyleCnt="0"/>
      <dgm:spPr/>
    </dgm:pt>
    <dgm:pt modelId="{C34D90B2-1459-48FB-96F8-1918E6E7EA29}" type="pres">
      <dgm:prSet presAssocID="{51D02B2A-9FA6-4D42-90DA-4EE4FBAC5ED4}" presName="hierRoot1" presStyleCnt="0">
        <dgm:presLayoutVars>
          <dgm:hierBranch val="init"/>
        </dgm:presLayoutVars>
      </dgm:prSet>
      <dgm:spPr/>
    </dgm:pt>
    <dgm:pt modelId="{5A2759CD-2B6F-4AC0-85AE-D8A797F8F7A5}" type="pres">
      <dgm:prSet presAssocID="{51D02B2A-9FA6-4D42-90DA-4EE4FBAC5ED4}" presName="rootComposite1" presStyleCnt="0"/>
      <dgm:spPr/>
    </dgm:pt>
    <dgm:pt modelId="{B647F1D3-1429-43AF-BC07-62D769365271}" type="pres">
      <dgm:prSet presAssocID="{51D02B2A-9FA6-4D42-90DA-4EE4FBAC5ED4}" presName="rootText1" presStyleLbl="node0" presStyleIdx="2" presStyleCnt="3" custLinFactX="39226" custLinFactNeighborX="100000">
        <dgm:presLayoutVars>
          <dgm:chPref val="3"/>
        </dgm:presLayoutVars>
      </dgm:prSet>
      <dgm:spPr/>
    </dgm:pt>
    <dgm:pt modelId="{6CAE4B36-2811-4D98-B23E-9AD51DF15EBD}" type="pres">
      <dgm:prSet presAssocID="{51D02B2A-9FA6-4D42-90DA-4EE4FBAC5ED4}" presName="rootConnector1" presStyleLbl="node1" presStyleIdx="0" presStyleCnt="0"/>
      <dgm:spPr/>
    </dgm:pt>
    <dgm:pt modelId="{0AC5F83E-7EE9-44E3-B40B-E51D2B3193F9}" type="pres">
      <dgm:prSet presAssocID="{51D02B2A-9FA6-4D42-90DA-4EE4FBAC5ED4}" presName="hierChild2" presStyleCnt="0"/>
      <dgm:spPr/>
    </dgm:pt>
    <dgm:pt modelId="{70467822-B65B-4039-87F4-0ED986EEBE44}" type="pres">
      <dgm:prSet presAssocID="{EE7AFC41-5F0F-41F8-B665-5A01C96FBD43}" presName="Name37" presStyleLbl="parChTrans1D2" presStyleIdx="2" presStyleCnt="3"/>
      <dgm:spPr/>
    </dgm:pt>
    <dgm:pt modelId="{196C45D3-C976-41E7-9863-355192DC2E0B}" type="pres">
      <dgm:prSet presAssocID="{067DF374-15BB-47CC-9838-0A69E59637E5}" presName="hierRoot2" presStyleCnt="0">
        <dgm:presLayoutVars>
          <dgm:hierBranch val="init"/>
        </dgm:presLayoutVars>
      </dgm:prSet>
      <dgm:spPr/>
    </dgm:pt>
    <dgm:pt modelId="{60B291BA-90FD-45C6-82F8-406B0726094B}" type="pres">
      <dgm:prSet presAssocID="{067DF374-15BB-47CC-9838-0A69E59637E5}" presName="rootComposite" presStyleCnt="0"/>
      <dgm:spPr/>
    </dgm:pt>
    <dgm:pt modelId="{4AD66906-DF11-48C4-BEA8-C6D2FC520B32}" type="pres">
      <dgm:prSet presAssocID="{067DF374-15BB-47CC-9838-0A69E59637E5}" presName="rootText" presStyleLbl="node2" presStyleIdx="2" presStyleCnt="3" custLinFactX="39226" custLinFactNeighborX="100000">
        <dgm:presLayoutVars>
          <dgm:chPref val="3"/>
        </dgm:presLayoutVars>
      </dgm:prSet>
      <dgm:spPr/>
    </dgm:pt>
    <dgm:pt modelId="{EA5C089C-B0F1-43F8-B170-A9C417A1C50B}" type="pres">
      <dgm:prSet presAssocID="{067DF374-15BB-47CC-9838-0A69E59637E5}" presName="rootConnector" presStyleLbl="node2" presStyleIdx="2" presStyleCnt="3"/>
      <dgm:spPr/>
    </dgm:pt>
    <dgm:pt modelId="{CEA166B4-6AA1-43F2-9890-EA6BBC2D8124}" type="pres">
      <dgm:prSet presAssocID="{067DF374-15BB-47CC-9838-0A69E59637E5}" presName="hierChild4" presStyleCnt="0"/>
      <dgm:spPr/>
    </dgm:pt>
    <dgm:pt modelId="{5C7B7B92-E7A8-41C0-A1D2-34774C3D9CF6}" type="pres">
      <dgm:prSet presAssocID="{067DF374-15BB-47CC-9838-0A69E59637E5}" presName="hierChild5" presStyleCnt="0"/>
      <dgm:spPr/>
    </dgm:pt>
    <dgm:pt modelId="{63B65F4A-F5E2-4120-93E1-61B600E8C455}" type="pres">
      <dgm:prSet presAssocID="{51D02B2A-9FA6-4D42-90DA-4EE4FBAC5ED4}" presName="hierChild3" presStyleCnt="0"/>
      <dgm:spPr/>
    </dgm:pt>
  </dgm:ptLst>
  <dgm:cxnLst>
    <dgm:cxn modelId="{46FC5A01-AB6B-4B7F-AF9A-A7805DD4F34A}" type="presOf" srcId="{C8680F48-6EA2-4221-9BD3-88766BAED04E}" destId="{08D682BB-F576-4998-B33F-96F23028233D}" srcOrd="0" destOrd="0" presId="urn:microsoft.com/office/officeart/2005/8/layout/orgChart1"/>
    <dgm:cxn modelId="{4BF12605-FF6A-4153-B557-6A89B55D0F8D}" type="presOf" srcId="{067DF374-15BB-47CC-9838-0A69E59637E5}" destId="{4AD66906-DF11-48C4-BEA8-C6D2FC520B32}" srcOrd="0" destOrd="0" presId="urn:microsoft.com/office/officeart/2005/8/layout/orgChart1"/>
    <dgm:cxn modelId="{4B73FC08-BC9D-44DC-8196-136833E15CD0}" srcId="{1D91D9B5-FD21-4EE5-A876-DD9AF25CC7E2}" destId="{405C81F5-259B-4A73-82E8-5C192BED7C5D}" srcOrd="0" destOrd="0" parTransId="{68B5361C-8AD9-420D-B122-7B5195F90D00}" sibTransId="{92B523CE-BB2C-4FB2-8452-DB69176F6E89}"/>
    <dgm:cxn modelId="{05AABA0F-7726-453B-97B4-94501F163BB0}" srcId="{51D02B2A-9FA6-4D42-90DA-4EE4FBAC5ED4}" destId="{067DF374-15BB-47CC-9838-0A69E59637E5}" srcOrd="0" destOrd="0" parTransId="{EE7AFC41-5F0F-41F8-B665-5A01C96FBD43}" sibTransId="{7DE7FCFF-2FA7-4588-AADF-0C88A550945E}"/>
    <dgm:cxn modelId="{76081A16-D423-46EB-8D02-D26BCD0EB6CA}" type="presOf" srcId="{68B5361C-8AD9-420D-B122-7B5195F90D00}" destId="{F19243E3-4CD2-47E9-AA44-9CD1EDA5D719}" srcOrd="0" destOrd="0" presId="urn:microsoft.com/office/officeart/2005/8/layout/orgChart1"/>
    <dgm:cxn modelId="{C405822E-6815-484E-8D8C-39E541C68580}" type="presOf" srcId="{C8680F48-6EA2-4221-9BD3-88766BAED04E}" destId="{6645081E-B408-4D5B-9AB1-730DCF96829B}" srcOrd="1" destOrd="0" presId="urn:microsoft.com/office/officeart/2005/8/layout/orgChart1"/>
    <dgm:cxn modelId="{40404D31-7769-4805-AD47-B4C544086AD8}" type="presOf" srcId="{F677477F-B43A-46D9-BF15-2578F6A3C10A}" destId="{0F71D20C-EA42-414E-90F5-D62D30092D5C}" srcOrd="0" destOrd="0" presId="urn:microsoft.com/office/officeart/2005/8/layout/orgChart1"/>
    <dgm:cxn modelId="{07CA8632-569E-4DF3-AB7B-DC21FB93D914}" type="presOf" srcId="{1D91D9B5-FD21-4EE5-A876-DD9AF25CC7E2}" destId="{8F7A6EEE-0526-41E3-BC86-6558F1FB78D0}" srcOrd="1" destOrd="0" presId="urn:microsoft.com/office/officeart/2005/8/layout/orgChart1"/>
    <dgm:cxn modelId="{C3BFBB41-DC53-430D-9A6B-EE56B1F70660}" srcId="{50B327BE-8DF3-406B-9C9B-550C06F5443B}" destId="{4DC02CA7-B8F0-4E9D-BE0C-962D7024D419}" srcOrd="0" destOrd="0" parTransId="{714E4A16-DDFF-48AC-9584-C60B708A0310}" sibTransId="{6F885633-9653-411B-A6C4-FE03369C8255}"/>
    <dgm:cxn modelId="{A0BB8D6B-F0D8-43C7-97BB-F7A7B6D3C38B}" type="presOf" srcId="{1D91D9B5-FD21-4EE5-A876-DD9AF25CC7E2}" destId="{329C8317-F9BA-4916-858C-31549CCBF6A6}" srcOrd="0" destOrd="0" presId="urn:microsoft.com/office/officeart/2005/8/layout/orgChart1"/>
    <dgm:cxn modelId="{A9B7FF4E-CC87-4E0D-B145-DF8D7A1BB68A}" srcId="{50B327BE-8DF3-406B-9C9B-550C06F5443B}" destId="{1D91D9B5-FD21-4EE5-A876-DD9AF25CC7E2}" srcOrd="1" destOrd="0" parTransId="{456BDA2F-4CDB-41D0-8230-7F6B9DA5ABA0}" sibTransId="{40808781-AF67-4FE5-93C2-4A76FF1682D7}"/>
    <dgm:cxn modelId="{8F175A74-0AB7-4FA5-9442-5A1986981FE4}" type="presOf" srcId="{4DC02CA7-B8F0-4E9D-BE0C-962D7024D419}" destId="{21DAC4FB-7ECD-47E1-84FA-30AEE91FF0C0}" srcOrd="0" destOrd="0" presId="urn:microsoft.com/office/officeart/2005/8/layout/orgChart1"/>
    <dgm:cxn modelId="{65CE397B-FA2D-430E-A1EA-898E6C02DD67}" type="presOf" srcId="{51D02B2A-9FA6-4D42-90DA-4EE4FBAC5ED4}" destId="{B647F1D3-1429-43AF-BC07-62D769365271}" srcOrd="0" destOrd="0" presId="urn:microsoft.com/office/officeart/2005/8/layout/orgChart1"/>
    <dgm:cxn modelId="{5642E782-B311-4944-A27C-40FD89038266}" srcId="{4DC02CA7-B8F0-4E9D-BE0C-962D7024D419}" destId="{C8680F48-6EA2-4221-9BD3-88766BAED04E}" srcOrd="0" destOrd="0" parTransId="{F677477F-B43A-46D9-BF15-2578F6A3C10A}" sibTransId="{A0E1BDC1-4D26-421D-AB15-5C8CB927E3CA}"/>
    <dgm:cxn modelId="{588851C3-6473-4898-8CDB-418DCC91CDD2}" type="presOf" srcId="{4DC02CA7-B8F0-4E9D-BE0C-962D7024D419}" destId="{15F85483-D3F3-4692-9E07-A59E0488681E}" srcOrd="1" destOrd="0" presId="urn:microsoft.com/office/officeart/2005/8/layout/orgChart1"/>
    <dgm:cxn modelId="{485EF1D3-8977-4EA2-BF56-4C155D1428F0}" type="presOf" srcId="{50B327BE-8DF3-406B-9C9B-550C06F5443B}" destId="{92392421-5A85-40C9-ADC7-4B34842EE60B}" srcOrd="0" destOrd="0" presId="urn:microsoft.com/office/officeart/2005/8/layout/orgChart1"/>
    <dgm:cxn modelId="{35100CD9-8423-495E-818B-78B172F5004B}" type="presOf" srcId="{51D02B2A-9FA6-4D42-90DA-4EE4FBAC5ED4}" destId="{6CAE4B36-2811-4D98-B23E-9AD51DF15EBD}" srcOrd="1" destOrd="0" presId="urn:microsoft.com/office/officeart/2005/8/layout/orgChart1"/>
    <dgm:cxn modelId="{9A227DE1-6518-4909-80A9-3E35086F25AA}" type="presOf" srcId="{067DF374-15BB-47CC-9838-0A69E59637E5}" destId="{EA5C089C-B0F1-43F8-B170-A9C417A1C50B}" srcOrd="1" destOrd="0" presId="urn:microsoft.com/office/officeart/2005/8/layout/orgChart1"/>
    <dgm:cxn modelId="{257CA8E3-BDE3-439D-8F87-6331480AB490}" srcId="{50B327BE-8DF3-406B-9C9B-550C06F5443B}" destId="{51D02B2A-9FA6-4D42-90DA-4EE4FBAC5ED4}" srcOrd="2" destOrd="0" parTransId="{6D86C1F7-7785-4E62-9338-701489C8A4F7}" sibTransId="{C6B5BBF4-9E48-4BBD-A6C9-A263315A28FF}"/>
    <dgm:cxn modelId="{2BF61BE5-0B1D-425C-A019-B53A6EE42C42}" type="presOf" srcId="{405C81F5-259B-4A73-82E8-5C192BED7C5D}" destId="{80E05FC7-C745-4ABB-B8F0-87994E39D9D3}" srcOrd="1" destOrd="0" presId="urn:microsoft.com/office/officeart/2005/8/layout/orgChart1"/>
    <dgm:cxn modelId="{481B33F9-AD57-4316-ADA7-F4671A621CA1}" type="presOf" srcId="{EE7AFC41-5F0F-41F8-B665-5A01C96FBD43}" destId="{70467822-B65B-4039-87F4-0ED986EEBE44}" srcOrd="0" destOrd="0" presId="urn:microsoft.com/office/officeart/2005/8/layout/orgChart1"/>
    <dgm:cxn modelId="{A81603FD-A4C2-4D87-95A0-1A4583665736}" type="presOf" srcId="{405C81F5-259B-4A73-82E8-5C192BED7C5D}" destId="{80179624-21EC-4E90-A431-88349EE634C0}" srcOrd="0" destOrd="0" presId="urn:microsoft.com/office/officeart/2005/8/layout/orgChart1"/>
    <dgm:cxn modelId="{2B8254CD-6363-48CD-B57A-D5681DF4A1AA}" type="presParOf" srcId="{92392421-5A85-40C9-ADC7-4B34842EE60B}" destId="{41A3D573-9EDE-40E5-877A-CB4DE57C1015}" srcOrd="0" destOrd="0" presId="urn:microsoft.com/office/officeart/2005/8/layout/orgChart1"/>
    <dgm:cxn modelId="{84907009-1BF6-4B3D-B18A-E42C2FFDA4FC}" type="presParOf" srcId="{41A3D573-9EDE-40E5-877A-CB4DE57C1015}" destId="{97C41F0F-060F-4263-8553-146AE12DBB1C}" srcOrd="0" destOrd="0" presId="urn:microsoft.com/office/officeart/2005/8/layout/orgChart1"/>
    <dgm:cxn modelId="{5E57E53E-DF26-45C7-B576-70FD5B527ABE}" type="presParOf" srcId="{97C41F0F-060F-4263-8553-146AE12DBB1C}" destId="{21DAC4FB-7ECD-47E1-84FA-30AEE91FF0C0}" srcOrd="0" destOrd="0" presId="urn:microsoft.com/office/officeart/2005/8/layout/orgChart1"/>
    <dgm:cxn modelId="{03B655CC-53BB-4658-917C-2F36DF96A58B}" type="presParOf" srcId="{97C41F0F-060F-4263-8553-146AE12DBB1C}" destId="{15F85483-D3F3-4692-9E07-A59E0488681E}" srcOrd="1" destOrd="0" presId="urn:microsoft.com/office/officeart/2005/8/layout/orgChart1"/>
    <dgm:cxn modelId="{1B7D1655-4CE0-4EF0-A61D-4558F6E7BD26}" type="presParOf" srcId="{41A3D573-9EDE-40E5-877A-CB4DE57C1015}" destId="{08118EAF-6F06-4160-975D-57488656F5B5}" srcOrd="1" destOrd="0" presId="urn:microsoft.com/office/officeart/2005/8/layout/orgChart1"/>
    <dgm:cxn modelId="{6840FA18-2909-418C-BEF4-7476AD070923}" type="presParOf" srcId="{08118EAF-6F06-4160-975D-57488656F5B5}" destId="{0F71D20C-EA42-414E-90F5-D62D30092D5C}" srcOrd="0" destOrd="0" presId="urn:microsoft.com/office/officeart/2005/8/layout/orgChart1"/>
    <dgm:cxn modelId="{A5B61F50-0D66-4C1D-8AFC-746E94112D31}" type="presParOf" srcId="{08118EAF-6F06-4160-975D-57488656F5B5}" destId="{EBE64EB4-158E-49F7-B17B-77D8C30796F7}" srcOrd="1" destOrd="0" presId="urn:microsoft.com/office/officeart/2005/8/layout/orgChart1"/>
    <dgm:cxn modelId="{3C5ECBC3-CD40-4BE1-96DE-582ED988FE72}" type="presParOf" srcId="{EBE64EB4-158E-49F7-B17B-77D8C30796F7}" destId="{7F95AC65-6FD3-40FA-B1BA-FC6EEDD8838F}" srcOrd="0" destOrd="0" presId="urn:microsoft.com/office/officeart/2005/8/layout/orgChart1"/>
    <dgm:cxn modelId="{7C6E6D98-FBEB-4778-B087-FA97AFC051FC}" type="presParOf" srcId="{7F95AC65-6FD3-40FA-B1BA-FC6EEDD8838F}" destId="{08D682BB-F576-4998-B33F-96F23028233D}" srcOrd="0" destOrd="0" presId="urn:microsoft.com/office/officeart/2005/8/layout/orgChart1"/>
    <dgm:cxn modelId="{5C2F4C95-CA6B-4D58-9C57-62F20EDEECCE}" type="presParOf" srcId="{7F95AC65-6FD3-40FA-B1BA-FC6EEDD8838F}" destId="{6645081E-B408-4D5B-9AB1-730DCF96829B}" srcOrd="1" destOrd="0" presId="urn:microsoft.com/office/officeart/2005/8/layout/orgChart1"/>
    <dgm:cxn modelId="{A844D327-AF54-4A74-B412-053D30AF521E}" type="presParOf" srcId="{EBE64EB4-158E-49F7-B17B-77D8C30796F7}" destId="{0EE2E815-9D67-4D94-B81C-3DAE22D046E7}" srcOrd="1" destOrd="0" presId="urn:microsoft.com/office/officeart/2005/8/layout/orgChart1"/>
    <dgm:cxn modelId="{F0F3349F-ECD7-4C04-997E-4976856BA84C}" type="presParOf" srcId="{EBE64EB4-158E-49F7-B17B-77D8C30796F7}" destId="{A2BBCA21-5367-457E-BCC8-22BCE22BEEB8}" srcOrd="2" destOrd="0" presId="urn:microsoft.com/office/officeart/2005/8/layout/orgChart1"/>
    <dgm:cxn modelId="{E7641233-C5EA-4B37-AF31-5BF7954F5B81}" type="presParOf" srcId="{41A3D573-9EDE-40E5-877A-CB4DE57C1015}" destId="{E65B1A72-AA3B-4630-B0A3-B06848E99B25}" srcOrd="2" destOrd="0" presId="urn:microsoft.com/office/officeart/2005/8/layout/orgChart1"/>
    <dgm:cxn modelId="{DA7DC35A-BD6B-41CF-A0EB-3C92A4E44637}" type="presParOf" srcId="{92392421-5A85-40C9-ADC7-4B34842EE60B}" destId="{BA74A6AC-898A-4707-A1A5-763489E02FF1}" srcOrd="1" destOrd="0" presId="urn:microsoft.com/office/officeart/2005/8/layout/orgChart1"/>
    <dgm:cxn modelId="{5C5DEEAB-38CA-4ECC-BCC9-E3E6AE21EDF5}" type="presParOf" srcId="{BA74A6AC-898A-4707-A1A5-763489E02FF1}" destId="{732C626F-3BE5-4D46-83E0-9AB2F7D8EF96}" srcOrd="0" destOrd="0" presId="urn:microsoft.com/office/officeart/2005/8/layout/orgChart1"/>
    <dgm:cxn modelId="{8AA8B6E2-A981-4A90-9F40-0F7D5ED80984}" type="presParOf" srcId="{732C626F-3BE5-4D46-83E0-9AB2F7D8EF96}" destId="{329C8317-F9BA-4916-858C-31549CCBF6A6}" srcOrd="0" destOrd="0" presId="urn:microsoft.com/office/officeart/2005/8/layout/orgChart1"/>
    <dgm:cxn modelId="{BEE55BB1-53AC-448F-A49D-66C95B365569}" type="presParOf" srcId="{732C626F-3BE5-4D46-83E0-9AB2F7D8EF96}" destId="{8F7A6EEE-0526-41E3-BC86-6558F1FB78D0}" srcOrd="1" destOrd="0" presId="urn:microsoft.com/office/officeart/2005/8/layout/orgChart1"/>
    <dgm:cxn modelId="{1C6E11C9-4112-46A2-BDCC-226E1D512251}" type="presParOf" srcId="{BA74A6AC-898A-4707-A1A5-763489E02FF1}" destId="{0E818EB9-0BB9-4307-9EAC-3BFC2F03CFFB}" srcOrd="1" destOrd="0" presId="urn:microsoft.com/office/officeart/2005/8/layout/orgChart1"/>
    <dgm:cxn modelId="{A6A7D3FF-0D65-41D0-B1D0-D6E51444588E}" type="presParOf" srcId="{0E818EB9-0BB9-4307-9EAC-3BFC2F03CFFB}" destId="{F19243E3-4CD2-47E9-AA44-9CD1EDA5D719}" srcOrd="0" destOrd="0" presId="urn:microsoft.com/office/officeart/2005/8/layout/orgChart1"/>
    <dgm:cxn modelId="{E18F19E4-9DEF-470B-B02F-0B37A98F4D06}" type="presParOf" srcId="{0E818EB9-0BB9-4307-9EAC-3BFC2F03CFFB}" destId="{AC4C82F5-0F75-4104-8F7E-617A8E70E391}" srcOrd="1" destOrd="0" presId="urn:microsoft.com/office/officeart/2005/8/layout/orgChart1"/>
    <dgm:cxn modelId="{8DA16C72-ADB5-4B1A-98A7-4E68AB8CAFF2}" type="presParOf" srcId="{AC4C82F5-0F75-4104-8F7E-617A8E70E391}" destId="{4F761F53-5168-4324-B0E6-8ED486CACF4B}" srcOrd="0" destOrd="0" presId="urn:microsoft.com/office/officeart/2005/8/layout/orgChart1"/>
    <dgm:cxn modelId="{859F4DBC-093F-4CF5-A932-B7962240596D}" type="presParOf" srcId="{4F761F53-5168-4324-B0E6-8ED486CACF4B}" destId="{80179624-21EC-4E90-A431-88349EE634C0}" srcOrd="0" destOrd="0" presId="urn:microsoft.com/office/officeart/2005/8/layout/orgChart1"/>
    <dgm:cxn modelId="{CA53084C-4A7A-469C-88C4-932D88C2E47F}" type="presParOf" srcId="{4F761F53-5168-4324-B0E6-8ED486CACF4B}" destId="{80E05FC7-C745-4ABB-B8F0-87994E39D9D3}" srcOrd="1" destOrd="0" presId="urn:microsoft.com/office/officeart/2005/8/layout/orgChart1"/>
    <dgm:cxn modelId="{945076E1-526D-47FA-8CAB-B4F9115338A9}" type="presParOf" srcId="{AC4C82F5-0F75-4104-8F7E-617A8E70E391}" destId="{68443C75-611A-476C-B8C3-2929B4651F9D}" srcOrd="1" destOrd="0" presId="urn:microsoft.com/office/officeart/2005/8/layout/orgChart1"/>
    <dgm:cxn modelId="{0350550B-1A81-47E7-971B-6F942A0D41D0}" type="presParOf" srcId="{AC4C82F5-0F75-4104-8F7E-617A8E70E391}" destId="{930455FF-A846-47BE-9692-95CEB5A99569}" srcOrd="2" destOrd="0" presId="urn:microsoft.com/office/officeart/2005/8/layout/orgChart1"/>
    <dgm:cxn modelId="{D6ABF1A0-6510-42D5-BB9E-C316E97E4DE0}" type="presParOf" srcId="{BA74A6AC-898A-4707-A1A5-763489E02FF1}" destId="{F25DAE7D-1B63-4A80-AE0C-51F9E233FBF2}" srcOrd="2" destOrd="0" presId="urn:microsoft.com/office/officeart/2005/8/layout/orgChart1"/>
    <dgm:cxn modelId="{4AE9D15E-5232-4957-9888-45B2333E4D89}" type="presParOf" srcId="{92392421-5A85-40C9-ADC7-4B34842EE60B}" destId="{C34D90B2-1459-48FB-96F8-1918E6E7EA29}" srcOrd="2" destOrd="0" presId="urn:microsoft.com/office/officeart/2005/8/layout/orgChart1"/>
    <dgm:cxn modelId="{7093C39F-9D12-47D9-8498-2F98222EDEF6}" type="presParOf" srcId="{C34D90B2-1459-48FB-96F8-1918E6E7EA29}" destId="{5A2759CD-2B6F-4AC0-85AE-D8A797F8F7A5}" srcOrd="0" destOrd="0" presId="urn:microsoft.com/office/officeart/2005/8/layout/orgChart1"/>
    <dgm:cxn modelId="{1611E17C-5CDA-4ED6-8C67-8663489B3D42}" type="presParOf" srcId="{5A2759CD-2B6F-4AC0-85AE-D8A797F8F7A5}" destId="{B647F1D3-1429-43AF-BC07-62D769365271}" srcOrd="0" destOrd="0" presId="urn:microsoft.com/office/officeart/2005/8/layout/orgChart1"/>
    <dgm:cxn modelId="{71CEC8BA-C93D-4CAD-8924-2E622B33896C}" type="presParOf" srcId="{5A2759CD-2B6F-4AC0-85AE-D8A797F8F7A5}" destId="{6CAE4B36-2811-4D98-B23E-9AD51DF15EBD}" srcOrd="1" destOrd="0" presId="urn:microsoft.com/office/officeart/2005/8/layout/orgChart1"/>
    <dgm:cxn modelId="{515C3BDB-2B97-43C5-A8A0-C690A2F1820B}" type="presParOf" srcId="{C34D90B2-1459-48FB-96F8-1918E6E7EA29}" destId="{0AC5F83E-7EE9-44E3-B40B-E51D2B3193F9}" srcOrd="1" destOrd="0" presId="urn:microsoft.com/office/officeart/2005/8/layout/orgChart1"/>
    <dgm:cxn modelId="{38F0527C-E7E5-492A-A01D-9A9265992EBF}" type="presParOf" srcId="{0AC5F83E-7EE9-44E3-B40B-E51D2B3193F9}" destId="{70467822-B65B-4039-87F4-0ED986EEBE44}" srcOrd="0" destOrd="0" presId="urn:microsoft.com/office/officeart/2005/8/layout/orgChart1"/>
    <dgm:cxn modelId="{8D2C2F57-33AA-4149-BE23-FCB4AA808754}" type="presParOf" srcId="{0AC5F83E-7EE9-44E3-B40B-E51D2B3193F9}" destId="{196C45D3-C976-41E7-9863-355192DC2E0B}" srcOrd="1" destOrd="0" presId="urn:microsoft.com/office/officeart/2005/8/layout/orgChart1"/>
    <dgm:cxn modelId="{F6C54BC0-4643-4D02-83ED-285586E5CA01}" type="presParOf" srcId="{196C45D3-C976-41E7-9863-355192DC2E0B}" destId="{60B291BA-90FD-45C6-82F8-406B0726094B}" srcOrd="0" destOrd="0" presId="urn:microsoft.com/office/officeart/2005/8/layout/orgChart1"/>
    <dgm:cxn modelId="{E834F65B-8E66-4928-B3CD-188856ADB41A}" type="presParOf" srcId="{60B291BA-90FD-45C6-82F8-406B0726094B}" destId="{4AD66906-DF11-48C4-BEA8-C6D2FC520B32}" srcOrd="0" destOrd="0" presId="urn:microsoft.com/office/officeart/2005/8/layout/orgChart1"/>
    <dgm:cxn modelId="{E8C5507F-FCDD-439F-AB25-6D115FD377AD}" type="presParOf" srcId="{60B291BA-90FD-45C6-82F8-406B0726094B}" destId="{EA5C089C-B0F1-43F8-B170-A9C417A1C50B}" srcOrd="1" destOrd="0" presId="urn:microsoft.com/office/officeart/2005/8/layout/orgChart1"/>
    <dgm:cxn modelId="{5B4D1A49-36AA-4B10-BD16-4DB4EDE9E663}" type="presParOf" srcId="{196C45D3-C976-41E7-9863-355192DC2E0B}" destId="{CEA166B4-6AA1-43F2-9890-EA6BBC2D8124}" srcOrd="1" destOrd="0" presId="urn:microsoft.com/office/officeart/2005/8/layout/orgChart1"/>
    <dgm:cxn modelId="{BDE04160-7363-44DB-BAC9-32683730F855}" type="presParOf" srcId="{196C45D3-C976-41E7-9863-355192DC2E0B}" destId="{5C7B7B92-E7A8-41C0-A1D2-34774C3D9CF6}" srcOrd="2" destOrd="0" presId="urn:microsoft.com/office/officeart/2005/8/layout/orgChart1"/>
    <dgm:cxn modelId="{4CED5942-83DB-4758-85C1-F0930FD3EE0D}" type="presParOf" srcId="{C34D90B2-1459-48FB-96F8-1918E6E7EA29}" destId="{63B65F4A-F5E2-4120-93E1-61B600E8C45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2_2" csCatId="accent2" phldr="1"/>
      <dgm:spPr/>
    </dgm:pt>
    <dgm:pt modelId="{E055BE64-3158-4FE8-ACFE-66914F4DB0E4}">
      <dgm:prSet phldrT="[Text]" custT="1"/>
      <dgm:spPr/>
      <dgm:t>
        <a:bodyPr/>
        <a:lstStyle/>
        <a:p>
          <a:r>
            <a:rPr lang="en-SG" sz="1800" b="0">
              <a:solidFill>
                <a:schemeClr val="tx1"/>
              </a:solidFill>
            </a:rPr>
            <a:t>pd.read_csv()</a:t>
          </a:r>
          <a:endParaRPr lang="en-SG" sz="1800" b="0" dirty="0">
            <a:solidFill>
              <a:schemeClr val="tx1"/>
            </a:solidFill>
          </a:endParaRPr>
        </a:p>
      </dgm:t>
    </dgm:pt>
    <dgm:pt modelId="{4A375C3F-BACB-421C-A115-7A4DF6C55A43}" type="parTrans" cxnId="{018111F9-EE95-4597-BD41-368D92439814}">
      <dgm:prSet/>
      <dgm:spPr/>
      <dgm:t>
        <a:bodyPr/>
        <a:lstStyle/>
        <a:p>
          <a:endParaRPr lang="en-SG" sz="3200" b="0">
            <a:solidFill>
              <a:schemeClr val="tx1"/>
            </a:solidFill>
          </a:endParaRPr>
        </a:p>
      </dgm:t>
    </dgm:pt>
    <dgm:pt modelId="{89292855-E7AD-4B34-A8F4-84DE76D98934}" type="sibTrans" cxnId="{018111F9-EE95-4597-BD41-368D92439814}">
      <dgm:prSet custT="1"/>
      <dgm:spPr/>
      <dgm:t>
        <a:bodyPr/>
        <a:lstStyle/>
        <a:p>
          <a:endParaRPr lang="en-SG" sz="1200" b="0">
            <a:solidFill>
              <a:schemeClr val="tx1"/>
            </a:solidFill>
          </a:endParaRPr>
        </a:p>
      </dgm:t>
    </dgm:pt>
    <dgm:pt modelId="{CEC953CB-F69B-4557-B5B4-77EDA930AD89}">
      <dgm:prSet phldrT="[Text]" custT="1"/>
      <dgm:spPr/>
      <dgm:t>
        <a:bodyPr/>
        <a:lstStyle/>
        <a:p>
          <a:r>
            <a:rPr lang="en-US" sz="1800" b="0" i="0">
              <a:solidFill>
                <a:schemeClr val="tx1"/>
              </a:solidFill>
            </a:rPr>
            <a:t>sklearn.model_selection.train_test_split()</a:t>
          </a:r>
          <a:endParaRPr lang="en-SG" sz="1800" b="0" dirty="0">
            <a:solidFill>
              <a:schemeClr val="tx1"/>
            </a:solidFill>
          </a:endParaRPr>
        </a:p>
      </dgm:t>
    </dgm:pt>
    <dgm:pt modelId="{C78034D3-172F-4D6B-BA50-AEC7087BB42A}" type="parTrans" cxnId="{213890D4-68C4-4E06-86E9-429B4C60773D}">
      <dgm:prSet/>
      <dgm:spPr/>
      <dgm:t>
        <a:bodyPr/>
        <a:lstStyle/>
        <a:p>
          <a:endParaRPr lang="en-SG" sz="3200" b="0">
            <a:solidFill>
              <a:schemeClr val="tx1"/>
            </a:solidFill>
          </a:endParaRPr>
        </a:p>
      </dgm:t>
    </dgm:pt>
    <dgm:pt modelId="{62FD9AC1-0997-4318-8C1A-EDA9DE597075}" type="sibTrans" cxnId="{213890D4-68C4-4E06-86E9-429B4C60773D}">
      <dgm:prSet custT="1"/>
      <dgm:spPr/>
      <dgm:t>
        <a:bodyPr/>
        <a:lstStyle/>
        <a:p>
          <a:endParaRPr lang="en-SG" sz="1200" b="0">
            <a:solidFill>
              <a:schemeClr val="tx1"/>
            </a:solidFill>
          </a:endParaRPr>
        </a:p>
      </dgm:t>
    </dgm:pt>
    <dgm:pt modelId="{C839B40A-F8E1-4668-BD67-CF109AD9A8A2}">
      <dgm:prSet phldrT="[Text]" custT="1"/>
      <dgm:spPr/>
      <dgm:t>
        <a:bodyPr/>
        <a:lstStyle/>
        <a:p>
          <a:r>
            <a:rPr lang="en-SG" sz="1800" b="0">
              <a:solidFill>
                <a:schemeClr val="tx1"/>
              </a:solidFill>
            </a:rPr>
            <a:t>model.fit()</a:t>
          </a:r>
          <a:endParaRPr lang="en-SG" sz="1800" b="0" dirty="0">
            <a:solidFill>
              <a:schemeClr val="tx1"/>
            </a:solidFill>
          </a:endParaRPr>
        </a:p>
      </dgm:t>
    </dgm:pt>
    <dgm:pt modelId="{BF9C8266-3A83-4C3C-9C92-AA78AE2AE8B1}" type="parTrans" cxnId="{E66FF346-F326-4F19-A3E7-10631E429260}">
      <dgm:prSet/>
      <dgm:spPr/>
      <dgm:t>
        <a:bodyPr/>
        <a:lstStyle/>
        <a:p>
          <a:endParaRPr lang="en-SG" sz="3200" b="0">
            <a:solidFill>
              <a:schemeClr val="tx1"/>
            </a:solidFill>
          </a:endParaRPr>
        </a:p>
      </dgm:t>
    </dgm:pt>
    <dgm:pt modelId="{83BE1E90-523E-4D23-9B43-B88DE5B53BA5}" type="sibTrans" cxnId="{E66FF346-F326-4F19-A3E7-10631E429260}">
      <dgm:prSet custT="1"/>
      <dgm:spPr/>
      <dgm:t>
        <a:bodyPr/>
        <a:lstStyle/>
        <a:p>
          <a:endParaRPr lang="en-SG" sz="1200" b="0">
            <a:solidFill>
              <a:schemeClr val="tx1"/>
            </a:solidFill>
          </a:endParaRPr>
        </a:p>
      </dgm:t>
    </dgm:pt>
    <dgm:pt modelId="{D5804D63-33AF-47C5-AD69-0CE282F0F10F}">
      <dgm:prSet phldrT="[Text]" custT="1"/>
      <dgm:spPr/>
      <dgm:t>
        <a:bodyPr/>
        <a:lstStyle/>
        <a:p>
          <a:r>
            <a:rPr lang="en-SG" sz="1800" b="0" dirty="0" err="1">
              <a:solidFill>
                <a:schemeClr val="tx1"/>
              </a:solidFill>
            </a:rPr>
            <a:t>model.predict</a:t>
          </a:r>
          <a:r>
            <a:rPr lang="en-SG" sz="1800" b="0" dirty="0">
              <a:solidFill>
                <a:schemeClr val="tx1"/>
              </a:solidFill>
            </a:rPr>
            <a:t>()</a:t>
          </a:r>
        </a:p>
      </dgm:t>
    </dgm:pt>
    <dgm:pt modelId="{8CD240CA-242E-40B7-B282-4529B1D888D8}" type="parTrans" cxnId="{1E36EF96-C4F1-4E90-80A5-EB614F0CD215}">
      <dgm:prSet/>
      <dgm:spPr/>
      <dgm:t>
        <a:bodyPr/>
        <a:lstStyle/>
        <a:p>
          <a:endParaRPr lang="en-SG" sz="3200" b="0">
            <a:solidFill>
              <a:schemeClr val="tx1"/>
            </a:solidFill>
          </a:endParaRPr>
        </a:p>
      </dgm:t>
    </dgm:pt>
    <dgm:pt modelId="{F5549FCD-808D-4C28-A540-DE8897C9F667}" type="sibTrans" cxnId="{1E36EF96-C4F1-4E90-80A5-EB614F0CD215}">
      <dgm:prSet/>
      <dgm:spPr/>
      <dgm:t>
        <a:bodyPr/>
        <a:lstStyle/>
        <a:p>
          <a:endParaRPr lang="en-SG" sz="3200" b="0">
            <a:solidFill>
              <a:schemeClr val="tx1"/>
            </a:solidFill>
          </a:endParaRPr>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tx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tx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67822-B65B-4039-87F4-0ED986EEBE44}">
      <dsp:nvSpPr>
        <dsp:cNvPr id="0" name=""/>
        <dsp:cNvSpPr/>
      </dsp:nvSpPr>
      <dsp:spPr>
        <a:xfrm>
          <a:off x="6668443" y="1113837"/>
          <a:ext cx="91440" cy="467516"/>
        </a:xfrm>
        <a:custGeom>
          <a:avLst/>
          <a:gdLst/>
          <a:ahLst/>
          <a:cxnLst/>
          <a:rect l="0" t="0" r="0" b="0"/>
          <a:pathLst>
            <a:path>
              <a:moveTo>
                <a:pt x="45720" y="0"/>
              </a:moveTo>
              <a:lnTo>
                <a:pt x="45720" y="467516"/>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19243E3-4CD2-47E9-AA44-9CD1EDA5D719}">
      <dsp:nvSpPr>
        <dsp:cNvPr id="0" name=""/>
        <dsp:cNvSpPr/>
      </dsp:nvSpPr>
      <dsp:spPr>
        <a:xfrm>
          <a:off x="3867929" y="1113837"/>
          <a:ext cx="91440" cy="467516"/>
        </a:xfrm>
        <a:custGeom>
          <a:avLst/>
          <a:gdLst/>
          <a:ahLst/>
          <a:cxnLst/>
          <a:rect l="0" t="0" r="0" b="0"/>
          <a:pathLst>
            <a:path>
              <a:moveTo>
                <a:pt x="45720" y="0"/>
              </a:moveTo>
              <a:lnTo>
                <a:pt x="45720" y="467516"/>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71D20C-EA42-414E-90F5-D62D30092D5C}">
      <dsp:nvSpPr>
        <dsp:cNvPr id="0" name=""/>
        <dsp:cNvSpPr/>
      </dsp:nvSpPr>
      <dsp:spPr>
        <a:xfrm>
          <a:off x="1067415" y="1113837"/>
          <a:ext cx="91440" cy="467516"/>
        </a:xfrm>
        <a:custGeom>
          <a:avLst/>
          <a:gdLst/>
          <a:ahLst/>
          <a:cxnLst/>
          <a:rect l="0" t="0" r="0" b="0"/>
          <a:pathLst>
            <a:path>
              <a:moveTo>
                <a:pt x="45720" y="0"/>
              </a:moveTo>
              <a:lnTo>
                <a:pt x="45720" y="467516"/>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DAC4FB-7ECD-47E1-84FA-30AEE91FF0C0}">
      <dsp:nvSpPr>
        <dsp:cNvPr id="0" name=""/>
        <dsp:cNvSpPr/>
      </dsp:nvSpPr>
      <dsp:spPr>
        <a:xfrm>
          <a:off x="0" y="702"/>
          <a:ext cx="2226270" cy="11131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Supervised Learning</a:t>
          </a:r>
        </a:p>
      </dsp:txBody>
      <dsp:txXfrm>
        <a:off x="0" y="702"/>
        <a:ext cx="2226270" cy="1113135"/>
      </dsp:txXfrm>
    </dsp:sp>
    <dsp:sp modelId="{08D682BB-F576-4998-B33F-96F23028233D}">
      <dsp:nvSpPr>
        <dsp:cNvPr id="0" name=""/>
        <dsp:cNvSpPr/>
      </dsp:nvSpPr>
      <dsp:spPr>
        <a:xfrm>
          <a:off x="0" y="1581354"/>
          <a:ext cx="2226270" cy="111313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ja-JP" sz="1700" kern="1200" dirty="0">
              <a:solidFill>
                <a:schemeClr val="tx1"/>
              </a:solidFill>
              <a:ea typeface="ＭＳ Ｐゴシック" panose="020B0600070205080204" pitchFamily="34" charset="-128"/>
            </a:rPr>
            <a:t>Discover patterns in the data that relate data attributes </a:t>
          </a:r>
          <a:r>
            <a:rPr lang="en-US" altLang="ja-JP" sz="1700" kern="1200" dirty="0">
              <a:solidFill>
                <a:schemeClr val="tx1"/>
              </a:solidFill>
              <a:highlight>
                <a:srgbClr val="FFFF00"/>
              </a:highlight>
              <a:ea typeface="ＭＳ Ｐゴシック" panose="020B0600070205080204" pitchFamily="34" charset="-128"/>
            </a:rPr>
            <a:t>with a target (class) attribute</a:t>
          </a:r>
          <a:r>
            <a:rPr lang="en-US" altLang="ja-JP" sz="1700" kern="1200" dirty="0">
              <a:solidFill>
                <a:schemeClr val="tx1"/>
              </a:solidFill>
              <a:ea typeface="ＭＳ Ｐゴシック" panose="020B0600070205080204" pitchFamily="34" charset="-128"/>
            </a:rPr>
            <a:t>. </a:t>
          </a:r>
          <a:endParaRPr lang="en-SG" sz="1700" kern="1200" dirty="0">
            <a:solidFill>
              <a:schemeClr val="tx1"/>
            </a:solidFill>
          </a:endParaRPr>
        </a:p>
      </dsp:txBody>
      <dsp:txXfrm>
        <a:off x="0" y="1581354"/>
        <a:ext cx="2226270" cy="1113135"/>
      </dsp:txXfrm>
    </dsp:sp>
    <dsp:sp modelId="{329C8317-F9BA-4916-858C-31549CCBF6A6}">
      <dsp:nvSpPr>
        <dsp:cNvPr id="0" name=""/>
        <dsp:cNvSpPr/>
      </dsp:nvSpPr>
      <dsp:spPr>
        <a:xfrm>
          <a:off x="2800514" y="702"/>
          <a:ext cx="2226270" cy="11131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Unsupervised Learning</a:t>
          </a:r>
        </a:p>
      </dsp:txBody>
      <dsp:txXfrm>
        <a:off x="2800514" y="702"/>
        <a:ext cx="2226270" cy="1113135"/>
      </dsp:txXfrm>
    </dsp:sp>
    <dsp:sp modelId="{80179624-21EC-4E90-A431-88349EE634C0}">
      <dsp:nvSpPr>
        <dsp:cNvPr id="0" name=""/>
        <dsp:cNvSpPr/>
      </dsp:nvSpPr>
      <dsp:spPr>
        <a:xfrm>
          <a:off x="2800514" y="1581354"/>
          <a:ext cx="2226270" cy="111313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ja-JP" sz="1700" kern="1200" dirty="0">
              <a:solidFill>
                <a:schemeClr val="tx1"/>
              </a:solidFill>
              <a:ea typeface="ＭＳ Ｐゴシック" panose="020B0600070205080204" pitchFamily="34" charset="-128"/>
            </a:rPr>
            <a:t>The data have </a:t>
          </a:r>
          <a:r>
            <a:rPr lang="en-US" altLang="ja-JP" sz="1700" kern="1200" dirty="0">
              <a:solidFill>
                <a:schemeClr val="tx1"/>
              </a:solidFill>
              <a:highlight>
                <a:srgbClr val="FFFF00"/>
              </a:highlight>
              <a:ea typeface="ＭＳ Ｐゴシック" panose="020B0600070205080204" pitchFamily="34" charset="-128"/>
            </a:rPr>
            <a:t>no target attribute</a:t>
          </a:r>
          <a:r>
            <a:rPr lang="en-US" altLang="ja-JP" sz="1700" kern="1200" dirty="0">
              <a:ea typeface="ＭＳ Ｐゴシック" panose="020B0600070205080204" pitchFamily="34" charset="-128"/>
            </a:rPr>
            <a:t>. </a:t>
          </a:r>
          <a:endParaRPr lang="en-SG" sz="1700" kern="1200" dirty="0">
            <a:solidFill>
              <a:schemeClr val="tx1"/>
            </a:solidFill>
          </a:endParaRPr>
        </a:p>
      </dsp:txBody>
      <dsp:txXfrm>
        <a:off x="2800514" y="1581354"/>
        <a:ext cx="2226270" cy="1113135"/>
      </dsp:txXfrm>
    </dsp:sp>
    <dsp:sp modelId="{B647F1D3-1429-43AF-BC07-62D769365271}">
      <dsp:nvSpPr>
        <dsp:cNvPr id="0" name=""/>
        <dsp:cNvSpPr/>
      </dsp:nvSpPr>
      <dsp:spPr>
        <a:xfrm>
          <a:off x="5601028" y="702"/>
          <a:ext cx="2226270" cy="11131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Reinforcement Learning</a:t>
          </a:r>
        </a:p>
      </dsp:txBody>
      <dsp:txXfrm>
        <a:off x="5601028" y="702"/>
        <a:ext cx="2226270" cy="1113135"/>
      </dsp:txXfrm>
    </dsp:sp>
    <dsp:sp modelId="{4AD66906-DF11-48C4-BEA8-C6D2FC520B32}">
      <dsp:nvSpPr>
        <dsp:cNvPr id="0" name=""/>
        <dsp:cNvSpPr/>
      </dsp:nvSpPr>
      <dsp:spPr>
        <a:xfrm>
          <a:off x="5601028" y="1581354"/>
          <a:ext cx="2226270" cy="111313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highlight>
                <a:srgbClr val="FFFF00"/>
              </a:highlight>
            </a:rPr>
            <a:t>Interacts with environment, decide action</a:t>
          </a:r>
          <a:r>
            <a:rPr lang="en-SG" sz="1700" kern="1200" dirty="0">
              <a:solidFill>
                <a:schemeClr val="tx1"/>
              </a:solidFill>
            </a:rPr>
            <a:t>, learns by trial and error method</a:t>
          </a:r>
        </a:p>
      </dsp:txBody>
      <dsp:txXfrm>
        <a:off x="5601028" y="1581354"/>
        <a:ext cx="2226270" cy="11131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172209" y="3741"/>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pd.read_csv()</a:t>
          </a:r>
          <a:endParaRPr lang="en-SG" sz="1800" b="0" kern="1200" dirty="0">
            <a:solidFill>
              <a:schemeClr val="tx1"/>
            </a:solidFill>
          </a:endParaRPr>
        </a:p>
      </dsp:txBody>
      <dsp:txXfrm>
        <a:off x="192579" y="24111"/>
        <a:ext cx="2741217" cy="654749"/>
      </dsp:txXfrm>
    </dsp:sp>
    <dsp:sp modelId="{01AB9DDB-E556-4978-8D38-65DCD10DC14A}">
      <dsp:nvSpPr>
        <dsp:cNvPr id="0" name=""/>
        <dsp:cNvSpPr/>
      </dsp:nvSpPr>
      <dsp:spPr>
        <a:xfrm rot="5400000">
          <a:off x="1432784" y="716617"/>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742698"/>
        <a:ext cx="187782" cy="182566"/>
      </dsp:txXfrm>
    </dsp:sp>
    <dsp:sp modelId="{4024CC11-AA76-44F6-A84C-2457692F355F}">
      <dsp:nvSpPr>
        <dsp:cNvPr id="0" name=""/>
        <dsp:cNvSpPr/>
      </dsp:nvSpPr>
      <dsp:spPr>
        <a:xfrm>
          <a:off x="172209" y="1046974"/>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rPr>
            <a:t>sklearn.model_selection.train_test_split()</a:t>
          </a:r>
          <a:endParaRPr lang="en-SG" sz="1800" b="0" kern="1200" dirty="0">
            <a:solidFill>
              <a:schemeClr val="tx1"/>
            </a:solidFill>
          </a:endParaRPr>
        </a:p>
      </dsp:txBody>
      <dsp:txXfrm>
        <a:off x="192579" y="1067344"/>
        <a:ext cx="2741217" cy="654749"/>
      </dsp:txXfrm>
    </dsp:sp>
    <dsp:sp modelId="{6B395E93-7E29-46F8-A926-B0DD0E573C13}">
      <dsp:nvSpPr>
        <dsp:cNvPr id="0" name=""/>
        <dsp:cNvSpPr/>
      </dsp:nvSpPr>
      <dsp:spPr>
        <a:xfrm rot="5400000">
          <a:off x="1432784" y="1759851"/>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1785932"/>
        <a:ext cx="187782" cy="182566"/>
      </dsp:txXfrm>
    </dsp:sp>
    <dsp:sp modelId="{16501DB5-C3B8-431A-82C8-6EF0E4834FDA}">
      <dsp:nvSpPr>
        <dsp:cNvPr id="0" name=""/>
        <dsp:cNvSpPr/>
      </dsp:nvSpPr>
      <dsp:spPr>
        <a:xfrm>
          <a:off x="172209" y="2090208"/>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model.fit()</a:t>
          </a:r>
          <a:endParaRPr lang="en-SG" sz="1800" b="0" kern="1200" dirty="0">
            <a:solidFill>
              <a:schemeClr val="tx1"/>
            </a:solidFill>
          </a:endParaRPr>
        </a:p>
      </dsp:txBody>
      <dsp:txXfrm>
        <a:off x="192579" y="2110578"/>
        <a:ext cx="2741217" cy="654749"/>
      </dsp:txXfrm>
    </dsp:sp>
    <dsp:sp modelId="{E501024C-3BC7-4D07-BE63-05F6C3364CA6}">
      <dsp:nvSpPr>
        <dsp:cNvPr id="0" name=""/>
        <dsp:cNvSpPr/>
      </dsp:nvSpPr>
      <dsp:spPr>
        <a:xfrm rot="5400000">
          <a:off x="1432784" y="2803085"/>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2829166"/>
        <a:ext cx="187782" cy="182566"/>
      </dsp:txXfrm>
    </dsp:sp>
    <dsp:sp modelId="{C3B56102-0117-4AC3-9210-80C2555A10E3}">
      <dsp:nvSpPr>
        <dsp:cNvPr id="0" name=""/>
        <dsp:cNvSpPr/>
      </dsp:nvSpPr>
      <dsp:spPr>
        <a:xfrm>
          <a:off x="172209" y="3133442"/>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dirty="0" err="1">
              <a:solidFill>
                <a:schemeClr val="tx1"/>
              </a:solidFill>
            </a:rPr>
            <a:t>model.predict</a:t>
          </a:r>
          <a:r>
            <a:rPr lang="en-SG" sz="1800" b="0" kern="1200" dirty="0">
              <a:solidFill>
                <a:schemeClr val="tx1"/>
              </a:solidFill>
            </a:rPr>
            <a:t>()</a:t>
          </a:r>
        </a:p>
      </dsp:txBody>
      <dsp:txXfrm>
        <a:off x="192579" y="3153812"/>
        <a:ext cx="2741217" cy="654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89649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11</a:t>
            </a:fld>
            <a:endParaRPr lang="en-SG"/>
          </a:p>
        </p:txBody>
      </p:sp>
    </p:spTree>
    <p:extLst>
      <p:ext uri="{BB962C8B-B14F-4D97-AF65-F5344CB8AC3E}">
        <p14:creationId xmlns:p14="http://schemas.microsoft.com/office/powerpoint/2010/main" val="3054955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13</a:t>
            </a:fld>
            <a:endParaRPr lang="en-SG"/>
          </a:p>
        </p:txBody>
      </p:sp>
    </p:spTree>
    <p:extLst>
      <p:ext uri="{BB962C8B-B14F-4D97-AF65-F5344CB8AC3E}">
        <p14:creationId xmlns:p14="http://schemas.microsoft.com/office/powerpoint/2010/main" val="289307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14</a:t>
            </a:fld>
            <a:endParaRPr lang="en-SG"/>
          </a:p>
        </p:txBody>
      </p:sp>
    </p:spTree>
    <p:extLst>
      <p:ext uri="{BB962C8B-B14F-4D97-AF65-F5344CB8AC3E}">
        <p14:creationId xmlns:p14="http://schemas.microsoft.com/office/powerpoint/2010/main" val="4027331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15</a:t>
            </a:fld>
            <a:endParaRPr lang="en-SG"/>
          </a:p>
        </p:txBody>
      </p:sp>
    </p:spTree>
    <p:extLst>
      <p:ext uri="{BB962C8B-B14F-4D97-AF65-F5344CB8AC3E}">
        <p14:creationId xmlns:p14="http://schemas.microsoft.com/office/powerpoint/2010/main" val="327867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16</a:t>
            </a:fld>
            <a:endParaRPr lang="en-SG"/>
          </a:p>
        </p:txBody>
      </p:sp>
    </p:spTree>
    <p:extLst>
      <p:ext uri="{BB962C8B-B14F-4D97-AF65-F5344CB8AC3E}">
        <p14:creationId xmlns:p14="http://schemas.microsoft.com/office/powerpoint/2010/main" val="333831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17</a:t>
            </a:fld>
            <a:endParaRPr lang="en-SG"/>
          </a:p>
        </p:txBody>
      </p:sp>
    </p:spTree>
    <p:extLst>
      <p:ext uri="{BB962C8B-B14F-4D97-AF65-F5344CB8AC3E}">
        <p14:creationId xmlns:p14="http://schemas.microsoft.com/office/powerpoint/2010/main" val="1539605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19</a:t>
            </a:fld>
            <a:endParaRPr lang="en-SG"/>
          </a:p>
        </p:txBody>
      </p:sp>
    </p:spTree>
    <p:extLst>
      <p:ext uri="{BB962C8B-B14F-4D97-AF65-F5344CB8AC3E}">
        <p14:creationId xmlns:p14="http://schemas.microsoft.com/office/powerpoint/2010/main" val="29033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20</a:t>
            </a:fld>
            <a:endParaRPr lang="en-SG"/>
          </a:p>
        </p:txBody>
      </p:sp>
    </p:spTree>
    <p:extLst>
      <p:ext uri="{BB962C8B-B14F-4D97-AF65-F5344CB8AC3E}">
        <p14:creationId xmlns:p14="http://schemas.microsoft.com/office/powerpoint/2010/main" val="2343040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21</a:t>
            </a:fld>
            <a:endParaRPr lang="en-SG"/>
          </a:p>
        </p:txBody>
      </p:sp>
    </p:spTree>
    <p:extLst>
      <p:ext uri="{BB962C8B-B14F-4D97-AF65-F5344CB8AC3E}">
        <p14:creationId xmlns:p14="http://schemas.microsoft.com/office/powerpoint/2010/main" val="170980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SG" b="0" i="0" dirty="0">
                <a:solidFill>
                  <a:srgbClr val="374151"/>
                </a:solidFill>
                <a:effectLst/>
                <a:latin typeface="Söhne"/>
              </a:rPr>
              <a:t>Multiclass classification assigns each instance to a single class label from a set of mutually exclusive classes.</a:t>
            </a:r>
          </a:p>
          <a:p>
            <a:pPr algn="l">
              <a:buFont typeface="Arial" panose="020B0604020202020204" pitchFamily="34" charset="0"/>
              <a:buChar char="•"/>
            </a:pPr>
            <a:r>
              <a:rPr lang="en-SG" b="0" i="0" dirty="0">
                <a:solidFill>
                  <a:srgbClr val="374151"/>
                </a:solidFill>
                <a:effectLst/>
                <a:latin typeface="Söhne"/>
              </a:rPr>
              <a:t>Multilabel classification allows each instance to have multiple class labels simultaneously, and the presence or absence of each label is predicted independently.</a:t>
            </a:r>
          </a:p>
          <a:p>
            <a:pPr algn="l"/>
            <a:r>
              <a:rPr lang="en-SG" b="0" i="0" dirty="0">
                <a:solidFill>
                  <a:srgbClr val="374151"/>
                </a:solidFill>
                <a:effectLst/>
                <a:latin typeface="Söhne"/>
              </a:rPr>
              <a:t>It's important to note that the choice between multiclass and multilabel classification depends on the problem and the nature of the data you're working with.</a:t>
            </a:r>
          </a:p>
          <a:p>
            <a:pPr marL="158750" indent="0">
              <a:buNone/>
            </a:pPr>
            <a:endParaRPr lang="en-SG" dirty="0"/>
          </a:p>
        </p:txBody>
      </p:sp>
    </p:spTree>
    <p:extLst>
      <p:ext uri="{BB962C8B-B14F-4D97-AF65-F5344CB8AC3E}">
        <p14:creationId xmlns:p14="http://schemas.microsoft.com/office/powerpoint/2010/main" val="331496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680879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23</a:t>
            </a:fld>
            <a:endParaRPr lang="en-SG"/>
          </a:p>
        </p:txBody>
      </p:sp>
    </p:spTree>
    <p:extLst>
      <p:ext uri="{BB962C8B-B14F-4D97-AF65-F5344CB8AC3E}">
        <p14:creationId xmlns:p14="http://schemas.microsoft.com/office/powerpoint/2010/main" val="292601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40607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002111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024836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124286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776479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86061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28114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943321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9210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Based on this ice breaker, the main is to get to know each other, based on CHARACTERISTICS, find SIMILARITIES. Even in this simple game, characteristics are essential to be explored, where you have to mingle, and we need to find the similarities in order to win this game. Same for machine learning tasks that we are going to learn today, characteristics and similarities will play a vital role to perform several tasks.</a:t>
            </a:r>
          </a:p>
        </p:txBody>
      </p:sp>
    </p:spTree>
    <p:extLst>
      <p:ext uri="{BB962C8B-B14F-4D97-AF65-F5344CB8AC3E}">
        <p14:creationId xmlns:p14="http://schemas.microsoft.com/office/powerpoint/2010/main" val="475127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19317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There are also other evaluation metrics. The most commonly used metric in classification is the confusion matrix. </a:t>
            </a:r>
          </a:p>
        </p:txBody>
      </p:sp>
    </p:spTree>
    <p:extLst>
      <p:ext uri="{BB962C8B-B14F-4D97-AF65-F5344CB8AC3E}">
        <p14:creationId xmlns:p14="http://schemas.microsoft.com/office/powerpoint/2010/main" val="3350339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36</a:t>
            </a:fld>
            <a:endParaRPr lang="en-SG"/>
          </a:p>
        </p:txBody>
      </p:sp>
    </p:spTree>
    <p:extLst>
      <p:ext uri="{BB962C8B-B14F-4D97-AF65-F5344CB8AC3E}">
        <p14:creationId xmlns:p14="http://schemas.microsoft.com/office/powerpoint/2010/main" val="903847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37</a:t>
            </a:fld>
            <a:endParaRPr lang="en-SG"/>
          </a:p>
        </p:txBody>
      </p:sp>
    </p:spTree>
    <p:extLst>
      <p:ext uri="{BB962C8B-B14F-4D97-AF65-F5344CB8AC3E}">
        <p14:creationId xmlns:p14="http://schemas.microsoft.com/office/powerpoint/2010/main" val="1999011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660606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56086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584979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652741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764537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45</a:t>
            </a:fld>
            <a:endParaRPr lang="en-SG"/>
          </a:p>
        </p:txBody>
      </p:sp>
    </p:spTree>
    <p:extLst>
      <p:ext uri="{BB962C8B-B14F-4D97-AF65-F5344CB8AC3E}">
        <p14:creationId xmlns:p14="http://schemas.microsoft.com/office/powerpoint/2010/main" val="260686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488219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88566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19072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I believe AI is quite a famous and common word right now. We keep hearing about Artificial intelligence, Machine learning and deep learning. What are those? AI is a technique which enables machines to mimic human </a:t>
            </a:r>
            <a:r>
              <a:rPr lang="en-SG" dirty="0" err="1"/>
              <a:t>behavior</a:t>
            </a:r>
            <a:r>
              <a:rPr lang="en-SG" dirty="0"/>
              <a:t>. Machine learning is a subset of AI in which it uses statistical methods to improve with experience. Random Forest, Support vector machine and clustering are some examples of machine learning. Deep learning, on the other hand, is more specialized in which the computation is designed in a multi-layered neural network architecture. </a:t>
            </a:r>
          </a:p>
          <a:p>
            <a:pPr marL="158750" indent="0">
              <a:buNone/>
            </a:pPr>
            <a:endParaRPr lang="en-SG" dirty="0"/>
          </a:p>
        </p:txBody>
      </p:sp>
    </p:spTree>
    <p:extLst>
      <p:ext uri="{BB962C8B-B14F-4D97-AF65-F5344CB8AC3E}">
        <p14:creationId xmlns:p14="http://schemas.microsoft.com/office/powerpoint/2010/main" val="110494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8</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9</a:t>
            </a:fld>
            <a:endParaRPr lang="en-SG"/>
          </a:p>
        </p:txBody>
      </p:sp>
    </p:spTree>
    <p:extLst>
      <p:ext uri="{BB962C8B-B14F-4D97-AF65-F5344CB8AC3E}">
        <p14:creationId xmlns:p14="http://schemas.microsoft.com/office/powerpoint/2010/main" val="151190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10</a:t>
            </a:fld>
            <a:endParaRPr lang="en-SG"/>
          </a:p>
        </p:txBody>
      </p:sp>
    </p:spTree>
    <p:extLst>
      <p:ext uri="{BB962C8B-B14F-4D97-AF65-F5344CB8AC3E}">
        <p14:creationId xmlns:p14="http://schemas.microsoft.com/office/powerpoint/2010/main" val="2462794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7DC8-A33A-4A09-B5A0-78F8B92004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A4548B20-218A-4690-ACF0-1843DAE856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265E3BF-6507-4327-8CE7-A2D5AD39C713}"/>
              </a:ext>
            </a:extLst>
          </p:cNvPr>
          <p:cNvSpPr>
            <a:spLocks noGrp="1"/>
          </p:cNvSpPr>
          <p:nvPr>
            <p:ph type="dt" sz="half" idx="10"/>
          </p:nvPr>
        </p:nvSpPr>
        <p:spPr/>
        <p:txBody>
          <a:bodyPr/>
          <a:lstStyle/>
          <a:p>
            <a:fld id="{E241FEA8-79DD-400C-8081-26958518A088}" type="datetime1">
              <a:rPr lang="en-SG" smtClean="0"/>
              <a:t>26/6/2023</a:t>
            </a:fld>
            <a:endParaRPr lang="en-SG"/>
          </a:p>
        </p:txBody>
      </p:sp>
      <p:sp>
        <p:nvSpPr>
          <p:cNvPr id="5" name="Footer Placeholder 4">
            <a:extLst>
              <a:ext uri="{FF2B5EF4-FFF2-40B4-BE49-F238E27FC236}">
                <a16:creationId xmlns:a16="http://schemas.microsoft.com/office/drawing/2014/main" id="{0B844D02-B9E5-4B06-B70B-94ED862961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F4E512-7817-4E04-BB84-05016AE285C5}"/>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799893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9" r:id="rId2"/>
    <p:sldLayoutId id="2147483672" r:id="rId3"/>
    <p:sldLayoutId id="214748367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wsn@um.edu.my"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github.com/shiernee/2023_AI_Workshop"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mathworks.com/help/deeplearning/ug/multilabel-image-classification-using-deep-learning.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0.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6.png"/><Relationship Id="rId10" Type="http://schemas.openxmlformats.org/officeDocument/2006/relationships/image" Target="../media/image55.png"/><Relationship Id="rId4" Type="http://schemas.openxmlformats.org/officeDocument/2006/relationships/image" Target="../media/image32.png"/><Relationship Id="rId9" Type="http://schemas.openxmlformats.org/officeDocument/2006/relationships/image" Target="../media/image19.sv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19.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6.png"/><Relationship Id="rId10" Type="http://schemas.openxmlformats.org/officeDocument/2006/relationships/image" Target="../media/image33.png"/><Relationship Id="rId4" Type="http://schemas.openxmlformats.org/officeDocument/2006/relationships/image" Target="../media/image58.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machinelearningmastery.com/save-load-machine-learning-models-python-scikit-learn/"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towardsdatascience.com/machine-learning-classifiers-a5cc4e1b0623" TargetMode="External"/><Relationship Id="rId5" Type="http://schemas.openxmlformats.org/officeDocument/2006/relationships/hyperlink" Target="https://machinelearningmastery.com/types-of-classification-in-machine-learning/" TargetMode="External"/><Relationship Id="rId4" Type="http://schemas.openxmlformats.org/officeDocument/2006/relationships/hyperlink" Target="https://machinelearningmastery.com/machine-learning-in-python-step-by-ste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1.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3.png"/><Relationship Id="rId7" Type="http://schemas.openxmlformats.org/officeDocument/2006/relationships/diagramColors" Target="../diagrams/colors9.xml"/><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0.xml"/><Relationship Id="rId7" Type="http://schemas.openxmlformats.org/officeDocument/2006/relationships/image" Target="../media/image45.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11" Type="http://schemas.openxmlformats.org/officeDocument/2006/relationships/image" Target="../media/image180.png"/><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hyperlink" Target="https://colab.research.google.com/github/csmastersUH/data_analysis_with_python_2020/blob/master/linear_regression.ipynb" TargetMode="External"/><Relationship Id="rId4" Type="http://schemas.openxmlformats.org/officeDocument/2006/relationships/hyperlink" Target="https://scikit-learn.org/stable/modules/generated/sklearn.linear_model.LinearRegression.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1DC08EC-D256-4E27-A021-85CA7E6BF549}"/>
              </a:ext>
            </a:extLst>
          </p:cNvPr>
          <p:cNvSpPr>
            <a:spLocks noGrp="1"/>
          </p:cNvSpPr>
          <p:nvPr>
            <p:ph type="subTitle" idx="1"/>
          </p:nvPr>
        </p:nvSpPr>
        <p:spPr>
          <a:xfrm>
            <a:off x="1667509" y="2076045"/>
            <a:ext cx="5962061" cy="457520"/>
          </a:xfrm>
        </p:spPr>
        <p:txBody>
          <a:bodyPr>
            <a:normAutofit lnSpcReduction="10000"/>
          </a:bodyPr>
          <a:lstStyle/>
          <a:p>
            <a:r>
              <a:rPr lang="en-US" sz="2100" b="1" dirty="0">
                <a:latin typeface="Arial" panose="020B0604020202020204" pitchFamily="34" charset="0"/>
                <a:cs typeface="Arial" panose="020B0604020202020204" pitchFamily="34" charset="0"/>
              </a:rPr>
              <a:t>NURUL JAPAR, PhD</a:t>
            </a:r>
            <a:endParaRPr lang="en-US" sz="2100" baseline="30000"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5D44305-7B39-452E-A1A3-B4B624446BB7}"/>
              </a:ext>
            </a:extLst>
          </p:cNvPr>
          <p:cNvSpPr txBox="1">
            <a:spLocks noChangeArrowheads="1"/>
          </p:cNvSpPr>
          <p:nvPr/>
        </p:nvSpPr>
        <p:spPr bwMode="auto">
          <a:xfrm>
            <a:off x="1473010" y="1238898"/>
            <a:ext cx="661945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ctr"/>
            <a:r>
              <a:rPr lang="en-US" sz="3300" b="1" dirty="0">
                <a:latin typeface="Arial" panose="020B0604020202020204" pitchFamily="34" charset="0"/>
                <a:cs typeface="Arial" panose="020B0604020202020204" pitchFamily="34" charset="0"/>
              </a:rPr>
              <a:t>INTRODUCTION TO AI </a:t>
            </a:r>
          </a:p>
        </p:txBody>
      </p:sp>
      <p:sp>
        <p:nvSpPr>
          <p:cNvPr id="7" name="Rectangle 6">
            <a:extLst>
              <a:ext uri="{FF2B5EF4-FFF2-40B4-BE49-F238E27FC236}">
                <a16:creationId xmlns:a16="http://schemas.microsoft.com/office/drawing/2014/main" id="{F621404C-6677-4907-BD6F-4125FDFF1088}"/>
              </a:ext>
            </a:extLst>
          </p:cNvPr>
          <p:cNvSpPr/>
          <p:nvPr/>
        </p:nvSpPr>
        <p:spPr>
          <a:xfrm>
            <a:off x="1302728" y="2533565"/>
            <a:ext cx="6619455" cy="972895"/>
          </a:xfrm>
          <a:prstGeom prst="rect">
            <a:avLst/>
          </a:prstGeom>
        </p:spPr>
        <p:txBody>
          <a:bodyPr wrap="square" numCol="1" spcCol="548640">
            <a:spAutoFit/>
          </a:bodyPr>
          <a:lstStyle/>
          <a:p>
            <a:pPr algn="ctr">
              <a:lnSpc>
                <a:spcPct val="150000"/>
              </a:lnSpc>
            </a:pPr>
            <a:r>
              <a:rPr lang="en-US" sz="1500" b="1" i="1" dirty="0">
                <a:latin typeface="Arial" panose="020B0604020202020204" pitchFamily="34" charset="0"/>
                <a:cs typeface="Arial" panose="020B0604020202020204" pitchFamily="34" charset="0"/>
              </a:rPr>
              <a:t>Department of Artificial Intelligence, </a:t>
            </a:r>
          </a:p>
          <a:p>
            <a:pPr algn="ctr"/>
            <a:r>
              <a:rPr lang="en-US" sz="1500" b="1" i="1" dirty="0">
                <a:latin typeface="Arial" panose="020B0604020202020204" pitchFamily="34" charset="0"/>
                <a:cs typeface="Arial" panose="020B0604020202020204" pitchFamily="34" charset="0"/>
              </a:rPr>
              <a:t>Faculty of  Computer Science and Information Technology, </a:t>
            </a:r>
          </a:p>
          <a:p>
            <a:pPr algn="ctr">
              <a:lnSpc>
                <a:spcPct val="150000"/>
              </a:lnSpc>
            </a:pPr>
            <a:r>
              <a:rPr lang="en-US" sz="1500" b="1" i="1" dirty="0" err="1">
                <a:latin typeface="Arial" panose="020B0604020202020204" pitchFamily="34" charset="0"/>
                <a:cs typeface="Arial" panose="020B0604020202020204" pitchFamily="34" charset="0"/>
              </a:rPr>
              <a:t>Universiti</a:t>
            </a:r>
            <a:r>
              <a:rPr lang="en-US" sz="1500" b="1" i="1" dirty="0">
                <a:latin typeface="Arial" panose="020B0604020202020204" pitchFamily="34" charset="0"/>
                <a:cs typeface="Arial" panose="020B0604020202020204" pitchFamily="34" charset="0"/>
              </a:rPr>
              <a:t> Malaya</a:t>
            </a:r>
          </a:p>
        </p:txBody>
      </p:sp>
      <p:sp>
        <p:nvSpPr>
          <p:cNvPr id="2" name="Slide Number Placeholder 1">
            <a:extLst>
              <a:ext uri="{FF2B5EF4-FFF2-40B4-BE49-F238E27FC236}">
                <a16:creationId xmlns:a16="http://schemas.microsoft.com/office/drawing/2014/main" id="{14E29A46-BFBD-4039-8C8A-15CE64A008D8}"/>
              </a:ext>
            </a:extLst>
          </p:cNvPr>
          <p:cNvSpPr>
            <a:spLocks noGrp="1"/>
          </p:cNvSpPr>
          <p:nvPr>
            <p:ph type="sldNum" sz="quarter" idx="12"/>
          </p:nvPr>
        </p:nvSpPr>
        <p:spPr/>
        <p:txBody>
          <a:bodyPr/>
          <a:lstStyle/>
          <a:p>
            <a:fld id="{BC55288A-6BAD-4BD4-8533-E823FC31D5E9}" type="slidenum">
              <a:rPr lang="en-SG" smtClean="0"/>
              <a:pPr/>
              <a:t>1</a:t>
            </a:fld>
            <a:endParaRPr lang="en-SG"/>
          </a:p>
        </p:txBody>
      </p:sp>
      <p:sp>
        <p:nvSpPr>
          <p:cNvPr id="15" name="Rectangle 14">
            <a:extLst>
              <a:ext uri="{FF2B5EF4-FFF2-40B4-BE49-F238E27FC236}">
                <a16:creationId xmlns:a16="http://schemas.microsoft.com/office/drawing/2014/main" id="{AB7B2FCF-BA4A-4301-B4C8-2C3B836917B7}"/>
              </a:ext>
            </a:extLst>
          </p:cNvPr>
          <p:cNvSpPr/>
          <p:nvPr/>
        </p:nvSpPr>
        <p:spPr>
          <a:xfrm>
            <a:off x="1377315" y="3548318"/>
            <a:ext cx="6619455" cy="395814"/>
          </a:xfrm>
          <a:prstGeom prst="rect">
            <a:avLst/>
          </a:prstGeom>
        </p:spPr>
        <p:txBody>
          <a:bodyPr wrap="square" numCol="1" spcCol="548640">
            <a:spAutoFit/>
          </a:bodyPr>
          <a:lstStyle/>
          <a:p>
            <a:pPr algn="ctr">
              <a:lnSpc>
                <a:spcPct val="150000"/>
              </a:lnSpc>
            </a:pPr>
            <a:r>
              <a:rPr lang="en-US" sz="1500" dirty="0">
                <a:latin typeface="arial" panose="020B0604020202020204" pitchFamily="34" charset="0"/>
                <a:hlinkClick r:id="rId3"/>
              </a:rPr>
              <a:t>nuruljapar@um.edu.my</a:t>
            </a:r>
            <a:endParaRPr lang="en-US" sz="1500" dirty="0">
              <a:latin typeface="arial" panose="020B0604020202020204" pitchFamily="34" charset="0"/>
            </a:endParaRPr>
          </a:p>
        </p:txBody>
      </p:sp>
      <p:pic>
        <p:nvPicPr>
          <p:cNvPr id="3" name="Picture 2">
            <a:extLst>
              <a:ext uri="{FF2B5EF4-FFF2-40B4-BE49-F238E27FC236}">
                <a16:creationId xmlns:a16="http://schemas.microsoft.com/office/drawing/2014/main" id="{4779B195-2DDF-8D38-F345-F7F884201247}"/>
              </a:ext>
            </a:extLst>
          </p:cNvPr>
          <p:cNvPicPr>
            <a:picLocks noChangeAspect="1"/>
          </p:cNvPicPr>
          <p:nvPr/>
        </p:nvPicPr>
        <p:blipFill>
          <a:blip r:embed="rId4"/>
          <a:stretch>
            <a:fillRect/>
          </a:stretch>
        </p:blipFill>
        <p:spPr>
          <a:xfrm>
            <a:off x="0" y="34658"/>
            <a:ext cx="1748056" cy="967258"/>
          </a:xfrm>
          <a:prstGeom prst="rect">
            <a:avLst/>
          </a:prstGeom>
        </p:spPr>
      </p:pic>
      <p:sp>
        <p:nvSpPr>
          <p:cNvPr id="4" name="Text Placeholder 4">
            <a:extLst>
              <a:ext uri="{FF2B5EF4-FFF2-40B4-BE49-F238E27FC236}">
                <a16:creationId xmlns:a16="http://schemas.microsoft.com/office/drawing/2014/main" id="{BBE7ACC4-CC52-7F76-ED2A-5F0D2D2F312E}"/>
              </a:ext>
            </a:extLst>
          </p:cNvPr>
          <p:cNvSpPr txBox="1">
            <a:spLocks/>
          </p:cNvSpPr>
          <p:nvPr/>
        </p:nvSpPr>
        <p:spPr>
          <a:xfrm>
            <a:off x="628650" y="4200963"/>
            <a:ext cx="7886700" cy="43165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0" marR="0" lvl="0" indent="0" algn="ctr" rtl="0">
              <a:lnSpc>
                <a:spcPct val="90000"/>
              </a:lnSpc>
              <a:spcBef>
                <a:spcPts val="800"/>
              </a:spcBef>
              <a:spcAft>
                <a:spcPts val="0"/>
              </a:spcAft>
              <a:buClr>
                <a:schemeClr val="dk1"/>
              </a:buClr>
              <a:buSzPts val="2100"/>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r>
              <a:rPr lang="en-US" dirty="0"/>
              <a:t>Materials: </a:t>
            </a:r>
            <a:r>
              <a:rPr lang="en-US" dirty="0">
                <a:hlinkClick r:id="rId5"/>
              </a:rPr>
              <a:t>https://github.com/shiernee/2023_AI_Workshop</a:t>
            </a:r>
            <a:endParaRPr lang="en-US" dirty="0"/>
          </a:p>
          <a:p>
            <a:endParaRPr lang="en-US" dirty="0"/>
          </a:p>
        </p:txBody>
      </p:sp>
    </p:spTree>
    <p:extLst>
      <p:ext uri="{BB962C8B-B14F-4D97-AF65-F5344CB8AC3E}">
        <p14:creationId xmlns:p14="http://schemas.microsoft.com/office/powerpoint/2010/main" val="2442356013"/>
      </p:ext>
    </p:extLst>
  </p:cSld>
  <p:clrMapOvr>
    <a:masterClrMapping/>
  </p:clrMapOvr>
  <mc:AlternateContent xmlns:mc="http://schemas.openxmlformats.org/markup-compatibility/2006" xmlns:p14="http://schemas.microsoft.com/office/powerpoint/2010/main">
    <mc:Choice Requires="p14">
      <p:transition spd="slow" p14:dur="2000" advTm="15771"/>
    </mc:Choice>
    <mc:Fallback xmlns="">
      <p:transition spd="slow" advTm="15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10</a:t>
            </a:fld>
            <a:endParaRPr lang="en-SG">
              <a:latin typeface="+mj-lt"/>
            </a:endParaRPr>
          </a:p>
        </p:txBody>
      </p:sp>
      <p:pic>
        <p:nvPicPr>
          <p:cNvPr id="24" name="Picture 23">
            <a:extLst>
              <a:ext uri="{FF2B5EF4-FFF2-40B4-BE49-F238E27FC236}">
                <a16:creationId xmlns:a16="http://schemas.microsoft.com/office/drawing/2014/main" id="{C8CB0D21-0E37-896A-936D-A13C00974EAE}"/>
              </a:ext>
            </a:extLst>
          </p:cNvPr>
          <p:cNvPicPr>
            <a:picLocks noChangeAspect="1"/>
          </p:cNvPicPr>
          <p:nvPr/>
        </p:nvPicPr>
        <p:blipFill>
          <a:blip r:embed="rId3"/>
          <a:stretch>
            <a:fillRect/>
          </a:stretch>
        </p:blipFill>
        <p:spPr>
          <a:xfrm>
            <a:off x="309966" y="1463253"/>
            <a:ext cx="6678800" cy="1421865"/>
          </a:xfrm>
          <a:prstGeom prst="rect">
            <a:avLst/>
          </a:prstGeom>
        </p:spPr>
      </p:pic>
      <p:sp>
        <p:nvSpPr>
          <p:cNvPr id="25" name="Google Shape;147;p27">
            <a:extLst>
              <a:ext uri="{FF2B5EF4-FFF2-40B4-BE49-F238E27FC236}">
                <a16:creationId xmlns:a16="http://schemas.microsoft.com/office/drawing/2014/main" id="{C4726C58-22C4-9889-A8C8-8DD7CA7D1DF3}"/>
              </a:ext>
            </a:extLst>
          </p:cNvPr>
          <p:cNvSpPr txBox="1">
            <a:spLocks noGrp="1"/>
          </p:cNvSpPr>
          <p:nvPr>
            <p:ph type="title"/>
          </p:nvPr>
        </p:nvSpPr>
        <p:spPr>
          <a:xfrm>
            <a:off x="93957" y="191188"/>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Some AI studies</a:t>
            </a:r>
            <a:endParaRPr dirty="0">
              <a:solidFill>
                <a:schemeClr val="tx1"/>
              </a:solidFill>
              <a:latin typeface="+mj-lt"/>
            </a:endParaRPr>
          </a:p>
        </p:txBody>
      </p:sp>
      <p:pic>
        <p:nvPicPr>
          <p:cNvPr id="27" name="Picture 26">
            <a:extLst>
              <a:ext uri="{FF2B5EF4-FFF2-40B4-BE49-F238E27FC236}">
                <a16:creationId xmlns:a16="http://schemas.microsoft.com/office/drawing/2014/main" id="{04042FAF-93F9-69C8-021A-D67CEB4602C5}"/>
              </a:ext>
            </a:extLst>
          </p:cNvPr>
          <p:cNvPicPr>
            <a:picLocks noChangeAspect="1"/>
          </p:cNvPicPr>
          <p:nvPr/>
        </p:nvPicPr>
        <p:blipFill>
          <a:blip r:embed="rId4"/>
          <a:stretch>
            <a:fillRect/>
          </a:stretch>
        </p:blipFill>
        <p:spPr>
          <a:xfrm>
            <a:off x="5090604" y="0"/>
            <a:ext cx="3959439" cy="1729904"/>
          </a:xfrm>
          <a:prstGeom prst="rect">
            <a:avLst/>
          </a:prstGeom>
        </p:spPr>
      </p:pic>
      <p:pic>
        <p:nvPicPr>
          <p:cNvPr id="22" name="Picture 21">
            <a:extLst>
              <a:ext uri="{FF2B5EF4-FFF2-40B4-BE49-F238E27FC236}">
                <a16:creationId xmlns:a16="http://schemas.microsoft.com/office/drawing/2014/main" id="{DDC72150-E8C5-5A86-D289-86957F1A53B7}"/>
              </a:ext>
            </a:extLst>
          </p:cNvPr>
          <p:cNvPicPr>
            <a:picLocks noChangeAspect="1"/>
          </p:cNvPicPr>
          <p:nvPr/>
        </p:nvPicPr>
        <p:blipFill rotWithShape="1">
          <a:blip r:embed="rId5"/>
          <a:srcRect r="5734" b="16965"/>
          <a:stretch/>
        </p:blipFill>
        <p:spPr>
          <a:xfrm>
            <a:off x="4293031" y="2865773"/>
            <a:ext cx="4512912" cy="1858965"/>
          </a:xfrm>
          <a:prstGeom prst="rect">
            <a:avLst/>
          </a:prstGeom>
        </p:spPr>
      </p:pic>
      <p:pic>
        <p:nvPicPr>
          <p:cNvPr id="29" name="Picture 28">
            <a:extLst>
              <a:ext uri="{FF2B5EF4-FFF2-40B4-BE49-F238E27FC236}">
                <a16:creationId xmlns:a16="http://schemas.microsoft.com/office/drawing/2014/main" id="{79F15493-281B-1C4B-BA0A-41924B08B28F}"/>
              </a:ext>
            </a:extLst>
          </p:cNvPr>
          <p:cNvPicPr>
            <a:picLocks noChangeAspect="1"/>
          </p:cNvPicPr>
          <p:nvPr/>
        </p:nvPicPr>
        <p:blipFill>
          <a:blip r:embed="rId6"/>
          <a:stretch>
            <a:fillRect/>
          </a:stretch>
        </p:blipFill>
        <p:spPr>
          <a:xfrm>
            <a:off x="168816" y="3014909"/>
            <a:ext cx="3973266" cy="1779902"/>
          </a:xfrm>
          <a:prstGeom prst="rect">
            <a:avLst/>
          </a:prstGeom>
        </p:spPr>
      </p:pic>
    </p:spTree>
    <p:extLst>
      <p:ext uri="{BB962C8B-B14F-4D97-AF65-F5344CB8AC3E}">
        <p14:creationId xmlns:p14="http://schemas.microsoft.com/office/powerpoint/2010/main" val="394328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ChatGPT</a:t>
            </a:r>
            <a:endParaRPr dirty="0">
              <a:solidFill>
                <a:schemeClr val="tx1"/>
              </a:solidFill>
              <a:latin typeface="+mj-lt"/>
            </a:endParaRPr>
          </a:p>
        </p:txBody>
      </p:sp>
      <p:sp>
        <p:nvSpPr>
          <p:cNvPr id="5" name="TextBox 4">
            <a:extLst>
              <a:ext uri="{FF2B5EF4-FFF2-40B4-BE49-F238E27FC236}">
                <a16:creationId xmlns:a16="http://schemas.microsoft.com/office/drawing/2014/main" id="{7255824A-8F60-2D92-CE10-CCAA1E209BD8}"/>
              </a:ext>
            </a:extLst>
          </p:cNvPr>
          <p:cNvSpPr txBox="1"/>
          <p:nvPr/>
        </p:nvSpPr>
        <p:spPr>
          <a:xfrm>
            <a:off x="1672597" y="3921721"/>
            <a:ext cx="4572000" cy="738664"/>
          </a:xfrm>
          <a:prstGeom prst="rect">
            <a:avLst/>
          </a:prstGeom>
          <a:noFill/>
        </p:spPr>
        <p:txBody>
          <a:bodyPr wrap="square">
            <a:spAutoFit/>
          </a:bodyPr>
          <a:lstStyle/>
          <a:p>
            <a:pPr algn="r"/>
            <a:r>
              <a:rPr lang="en-US" dirty="0"/>
              <a:t>Neither ChatGPT nor Google Bard, Bing and Google search engines answered all questions correctly and with 100% consistency.</a:t>
            </a:r>
            <a:endParaRPr lang="en-SG" dirty="0"/>
          </a:p>
        </p:txBody>
      </p:sp>
      <p:sp>
        <p:nvSpPr>
          <p:cNvPr id="8" name="TextBox 7">
            <a:extLst>
              <a:ext uri="{FF2B5EF4-FFF2-40B4-BE49-F238E27FC236}">
                <a16:creationId xmlns:a16="http://schemas.microsoft.com/office/drawing/2014/main" id="{9C46216D-FC65-A40A-3FD3-7CB8783F9757}"/>
              </a:ext>
            </a:extLst>
          </p:cNvPr>
          <p:cNvSpPr txBox="1"/>
          <p:nvPr/>
        </p:nvSpPr>
        <p:spPr>
          <a:xfrm>
            <a:off x="3168708" y="4588562"/>
            <a:ext cx="4572000" cy="215444"/>
          </a:xfrm>
          <a:prstGeom prst="rect">
            <a:avLst/>
          </a:prstGeom>
          <a:noFill/>
        </p:spPr>
        <p:txBody>
          <a:bodyPr wrap="square">
            <a:spAutoFit/>
          </a:bodyPr>
          <a:lstStyle/>
          <a:p>
            <a:r>
              <a:rPr lang="en-SG" sz="800" dirty="0"/>
              <a:t>Source: https://pubs.rsna.org/doi/10.1148/radiol.230922</a:t>
            </a:r>
          </a:p>
        </p:txBody>
      </p:sp>
      <p:pic>
        <p:nvPicPr>
          <p:cNvPr id="12" name="Picture 11">
            <a:extLst>
              <a:ext uri="{FF2B5EF4-FFF2-40B4-BE49-F238E27FC236}">
                <a16:creationId xmlns:a16="http://schemas.microsoft.com/office/drawing/2014/main" id="{327134A9-F81D-C77D-F56D-629003C2BEF1}"/>
              </a:ext>
            </a:extLst>
          </p:cNvPr>
          <p:cNvPicPr>
            <a:picLocks noChangeAspect="1"/>
          </p:cNvPicPr>
          <p:nvPr/>
        </p:nvPicPr>
        <p:blipFill>
          <a:blip r:embed="rId3"/>
          <a:stretch>
            <a:fillRect/>
          </a:stretch>
        </p:blipFill>
        <p:spPr>
          <a:xfrm>
            <a:off x="4320647" y="339494"/>
            <a:ext cx="4042202" cy="3103931"/>
          </a:xfrm>
          <a:prstGeom prst="rect">
            <a:avLst/>
          </a:prstGeom>
        </p:spPr>
      </p:pic>
      <p:pic>
        <p:nvPicPr>
          <p:cNvPr id="14" name="Picture 13">
            <a:extLst>
              <a:ext uri="{FF2B5EF4-FFF2-40B4-BE49-F238E27FC236}">
                <a16:creationId xmlns:a16="http://schemas.microsoft.com/office/drawing/2014/main" id="{F40B0D93-1442-59A0-44B5-9AF8545862F9}"/>
              </a:ext>
            </a:extLst>
          </p:cNvPr>
          <p:cNvPicPr>
            <a:picLocks noChangeAspect="1"/>
          </p:cNvPicPr>
          <p:nvPr/>
        </p:nvPicPr>
        <p:blipFill>
          <a:blip r:embed="rId4"/>
          <a:stretch>
            <a:fillRect/>
          </a:stretch>
        </p:blipFill>
        <p:spPr>
          <a:xfrm>
            <a:off x="239620" y="995434"/>
            <a:ext cx="3718977" cy="2180415"/>
          </a:xfrm>
          <a:prstGeom prst="rect">
            <a:avLst/>
          </a:prstGeom>
        </p:spPr>
      </p:pic>
      <p:pic>
        <p:nvPicPr>
          <p:cNvPr id="3" name="Picture 2">
            <a:extLst>
              <a:ext uri="{FF2B5EF4-FFF2-40B4-BE49-F238E27FC236}">
                <a16:creationId xmlns:a16="http://schemas.microsoft.com/office/drawing/2014/main" id="{07625FF1-102B-DF2A-E31C-05CFF7E297CF}"/>
              </a:ext>
            </a:extLst>
          </p:cNvPr>
          <p:cNvPicPr>
            <a:picLocks noChangeAspect="1"/>
          </p:cNvPicPr>
          <p:nvPr/>
        </p:nvPicPr>
        <p:blipFill>
          <a:blip r:embed="rId5"/>
          <a:stretch>
            <a:fillRect/>
          </a:stretch>
        </p:blipFill>
        <p:spPr>
          <a:xfrm>
            <a:off x="6161524" y="2752321"/>
            <a:ext cx="2978144" cy="2338799"/>
          </a:xfrm>
          <a:prstGeom prst="rect">
            <a:avLst/>
          </a:prstGeom>
        </p:spPr>
      </p:pic>
    </p:spTree>
    <p:extLst>
      <p:ext uri="{BB962C8B-B14F-4D97-AF65-F5344CB8AC3E}">
        <p14:creationId xmlns:p14="http://schemas.microsoft.com/office/powerpoint/2010/main" val="390232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42AD11-EDF3-91B1-1A74-3FA01C3D9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244" y="1051665"/>
            <a:ext cx="5726624" cy="368888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7;p27">
            <a:extLst>
              <a:ext uri="{FF2B5EF4-FFF2-40B4-BE49-F238E27FC236}">
                <a16:creationId xmlns:a16="http://schemas.microsoft.com/office/drawing/2014/main" id="{7D11E202-DFFE-80A2-CAE3-933EBDD5CD29}"/>
              </a:ext>
            </a:extLst>
          </p:cNvPr>
          <p:cNvSpPr txBox="1">
            <a:spLocks noGrp="1"/>
          </p:cNvSpPr>
          <p:nvPr>
            <p:ph type="title"/>
          </p:nvPr>
        </p:nvSpPr>
        <p:spPr>
          <a:xfrm>
            <a:off x="326431" y="96917"/>
            <a:ext cx="8096251" cy="775500"/>
          </a:xfrm>
          <a:prstGeom prst="rect">
            <a:avLst/>
          </a:prstGeom>
          <a:noFill/>
          <a:ln>
            <a:noFill/>
          </a:ln>
        </p:spPr>
        <p:txBody>
          <a:bodyPr spcFirstLastPara="1" wrap="square" lIns="68575" tIns="34275" rIns="68575" bIns="34275" anchor="ctr" anchorCtr="0">
            <a:normAutofit fontScale="90000"/>
          </a:bodyPr>
          <a:lstStyle/>
          <a:p>
            <a:pPr marL="0" lvl="0" indent="0" rtl="0">
              <a:lnSpc>
                <a:spcPct val="90000"/>
              </a:lnSpc>
              <a:spcBef>
                <a:spcPts val="0"/>
              </a:spcBef>
              <a:spcAft>
                <a:spcPts val="0"/>
              </a:spcAft>
              <a:buClr>
                <a:srgbClr val="FFFFFF"/>
              </a:buClr>
              <a:buSzPts val="3300"/>
              <a:buFont typeface="Calibri"/>
              <a:buNone/>
            </a:pPr>
            <a:r>
              <a:rPr lang="en-US" b="1" dirty="0">
                <a:solidFill>
                  <a:schemeClr val="tx1"/>
                </a:solidFill>
                <a:latin typeface="+mj-lt"/>
              </a:rPr>
              <a:t>Challenges of implementing AI in Hospital </a:t>
            </a:r>
            <a:endParaRPr dirty="0">
              <a:solidFill>
                <a:schemeClr val="tx1"/>
              </a:solidFill>
              <a:latin typeface="+mj-lt"/>
            </a:endParaRPr>
          </a:p>
        </p:txBody>
      </p:sp>
      <p:sp>
        <p:nvSpPr>
          <p:cNvPr id="6" name="TextBox 5">
            <a:extLst>
              <a:ext uri="{FF2B5EF4-FFF2-40B4-BE49-F238E27FC236}">
                <a16:creationId xmlns:a16="http://schemas.microsoft.com/office/drawing/2014/main" id="{65B483E9-C6E3-C46D-D51C-B8AEBCBF780F}"/>
              </a:ext>
            </a:extLst>
          </p:cNvPr>
          <p:cNvSpPr txBox="1"/>
          <p:nvPr/>
        </p:nvSpPr>
        <p:spPr>
          <a:xfrm>
            <a:off x="0" y="4931167"/>
            <a:ext cx="4572000" cy="215444"/>
          </a:xfrm>
          <a:prstGeom prst="rect">
            <a:avLst/>
          </a:prstGeom>
          <a:noFill/>
        </p:spPr>
        <p:txBody>
          <a:bodyPr wrap="square">
            <a:spAutoFit/>
          </a:bodyPr>
          <a:lstStyle/>
          <a:p>
            <a:r>
              <a:rPr lang="en-SG" sz="800" dirty="0"/>
              <a:t>Source: https://www.sciencedirect.com/science/article/pii/S1120179722019962</a:t>
            </a:r>
          </a:p>
        </p:txBody>
      </p:sp>
    </p:spTree>
    <p:extLst>
      <p:ext uri="{BB962C8B-B14F-4D97-AF65-F5344CB8AC3E}">
        <p14:creationId xmlns:p14="http://schemas.microsoft.com/office/powerpoint/2010/main" val="330946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1796250"/>
            <a:ext cx="8096251" cy="775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300"/>
              <a:buFont typeface="Calibri"/>
              <a:buNone/>
            </a:pPr>
            <a:r>
              <a:rPr lang="en-SG" b="1" dirty="0">
                <a:solidFill>
                  <a:schemeClr val="tx1"/>
                </a:solidFill>
                <a:latin typeface="+mj-lt"/>
              </a:rPr>
              <a:t>How do we learn? </a:t>
            </a:r>
            <a:endParaRPr dirty="0">
              <a:solidFill>
                <a:schemeClr val="tx1"/>
              </a:solidFill>
              <a:latin typeface="+mj-lt"/>
            </a:endParaRPr>
          </a:p>
        </p:txBody>
      </p:sp>
    </p:spTree>
    <p:extLst>
      <p:ext uri="{BB962C8B-B14F-4D97-AF65-F5344CB8AC3E}">
        <p14:creationId xmlns:p14="http://schemas.microsoft.com/office/powerpoint/2010/main" val="316902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How do we learn? </a:t>
            </a:r>
            <a:endParaRPr dirty="0">
              <a:solidFill>
                <a:schemeClr val="tx1"/>
              </a:solidFill>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0896" y="1229540"/>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233553" y="1532851"/>
            <a:ext cx="1875000" cy="523220"/>
          </a:xfrm>
          <a:prstGeom prst="rect">
            <a:avLst/>
          </a:prstGeom>
          <a:noFill/>
        </p:spPr>
        <p:txBody>
          <a:bodyPr wrap="square" rtlCol="0">
            <a:spAutoFit/>
          </a:bodyPr>
          <a:lstStyle/>
          <a:p>
            <a:r>
              <a:rPr lang="en-SG" dirty="0"/>
              <a:t>Input</a:t>
            </a:r>
          </a:p>
          <a:p>
            <a:r>
              <a:rPr lang="en-SG" dirty="0"/>
              <a:t>- Experience / Data</a:t>
            </a:r>
          </a:p>
        </p:txBody>
      </p:sp>
      <p:sp>
        <p:nvSpPr>
          <p:cNvPr id="14" name="TextBox 13">
            <a:extLst>
              <a:ext uri="{FF2B5EF4-FFF2-40B4-BE49-F238E27FC236}">
                <a16:creationId xmlns:a16="http://schemas.microsoft.com/office/drawing/2014/main" id="{698F2E74-E682-4CF9-B677-1D6AC90B8B1E}"/>
              </a:ext>
            </a:extLst>
          </p:cNvPr>
          <p:cNvSpPr txBox="1"/>
          <p:nvPr/>
        </p:nvSpPr>
        <p:spPr>
          <a:xfrm>
            <a:off x="6356145" y="1532851"/>
            <a:ext cx="2435429" cy="523220"/>
          </a:xfrm>
          <a:prstGeom prst="rect">
            <a:avLst/>
          </a:prstGeom>
          <a:noFill/>
        </p:spPr>
        <p:txBody>
          <a:bodyPr wrap="square" rtlCol="0">
            <a:spAutoFit/>
          </a:bodyPr>
          <a:lstStyle/>
          <a:p>
            <a:r>
              <a:rPr lang="en-SG" dirty="0"/>
              <a:t>Output</a:t>
            </a:r>
          </a:p>
          <a:p>
            <a:r>
              <a:rPr lang="en-SG" dirty="0"/>
              <a:t>- Task (Recognize </a:t>
            </a:r>
            <a:r>
              <a:rPr lang="en-SG" dirty="0" err="1"/>
              <a:t>color</a:t>
            </a:r>
            <a:r>
              <a:rPr lang="en-SG" dirty="0"/>
              <a:t>)</a:t>
            </a:r>
          </a:p>
        </p:txBody>
      </p:sp>
      <p:sp>
        <p:nvSpPr>
          <p:cNvPr id="7" name="Arrow: Right 6">
            <a:extLst>
              <a:ext uri="{FF2B5EF4-FFF2-40B4-BE49-F238E27FC236}">
                <a16:creationId xmlns:a16="http://schemas.microsoft.com/office/drawing/2014/main" id="{19CE4996-0942-49DB-92B6-1F768EE5F04C}"/>
              </a:ext>
            </a:extLst>
          </p:cNvPr>
          <p:cNvSpPr/>
          <p:nvPr/>
        </p:nvSpPr>
        <p:spPr>
          <a:xfrm>
            <a:off x="3992814"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836129"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71116FD9-13D1-A32C-06F3-F8C2B0CA0168}"/>
              </a:ext>
            </a:extLst>
          </p:cNvPr>
          <p:cNvPicPr>
            <a:picLocks noChangeAspect="1"/>
          </p:cNvPicPr>
          <p:nvPr/>
        </p:nvPicPr>
        <p:blipFill>
          <a:blip r:embed="rId5"/>
          <a:stretch>
            <a:fillRect/>
          </a:stretch>
        </p:blipFill>
        <p:spPr>
          <a:xfrm>
            <a:off x="2352324" y="2143940"/>
            <a:ext cx="2057400" cy="1155997"/>
          </a:xfrm>
          <a:prstGeom prst="rect">
            <a:avLst/>
          </a:prstGeom>
        </p:spPr>
      </p:pic>
      <p:pic>
        <p:nvPicPr>
          <p:cNvPr id="13" name="Picture 12">
            <a:extLst>
              <a:ext uri="{FF2B5EF4-FFF2-40B4-BE49-F238E27FC236}">
                <a16:creationId xmlns:a16="http://schemas.microsoft.com/office/drawing/2014/main" id="{45907D05-D935-3C97-9B5F-5EF321C1E1B2}"/>
              </a:ext>
            </a:extLst>
          </p:cNvPr>
          <p:cNvPicPr>
            <a:picLocks noChangeAspect="1"/>
          </p:cNvPicPr>
          <p:nvPr/>
        </p:nvPicPr>
        <p:blipFill>
          <a:blip r:embed="rId6"/>
          <a:stretch>
            <a:fillRect/>
          </a:stretch>
        </p:blipFill>
        <p:spPr>
          <a:xfrm>
            <a:off x="6654698" y="2389958"/>
            <a:ext cx="1438274" cy="809029"/>
          </a:xfrm>
          <a:prstGeom prst="rect">
            <a:avLst/>
          </a:prstGeom>
        </p:spPr>
      </p:pic>
      <p:sp>
        <p:nvSpPr>
          <p:cNvPr id="26" name="TextBox 25">
            <a:extLst>
              <a:ext uri="{FF2B5EF4-FFF2-40B4-BE49-F238E27FC236}">
                <a16:creationId xmlns:a16="http://schemas.microsoft.com/office/drawing/2014/main" id="{ABDE757D-477D-94AD-7A91-94C25C11E5F8}"/>
              </a:ext>
            </a:extLst>
          </p:cNvPr>
          <p:cNvSpPr txBox="1"/>
          <p:nvPr/>
        </p:nvSpPr>
        <p:spPr>
          <a:xfrm>
            <a:off x="354355" y="1532851"/>
            <a:ext cx="1578025" cy="461665"/>
          </a:xfrm>
          <a:prstGeom prst="rect">
            <a:avLst/>
          </a:prstGeom>
          <a:noFill/>
        </p:spPr>
        <p:txBody>
          <a:bodyPr wrap="square" rtlCol="0">
            <a:spAutoFit/>
          </a:bodyPr>
          <a:lstStyle/>
          <a:p>
            <a:r>
              <a:rPr lang="en-SG" sz="2400" dirty="0">
                <a:solidFill>
                  <a:srgbClr val="0070C0"/>
                </a:solidFill>
              </a:rPr>
              <a:t>Learning</a:t>
            </a:r>
          </a:p>
        </p:txBody>
      </p:sp>
      <p:sp>
        <p:nvSpPr>
          <p:cNvPr id="27" name="TextBox 26">
            <a:extLst>
              <a:ext uri="{FF2B5EF4-FFF2-40B4-BE49-F238E27FC236}">
                <a16:creationId xmlns:a16="http://schemas.microsoft.com/office/drawing/2014/main" id="{DA439651-ECDF-2A44-35A3-7306173452BB}"/>
              </a:ext>
            </a:extLst>
          </p:cNvPr>
          <p:cNvSpPr txBox="1"/>
          <p:nvPr/>
        </p:nvSpPr>
        <p:spPr>
          <a:xfrm>
            <a:off x="191069" y="3879651"/>
            <a:ext cx="5808345" cy="461665"/>
          </a:xfrm>
          <a:prstGeom prst="rect">
            <a:avLst/>
          </a:prstGeom>
          <a:noFill/>
        </p:spPr>
        <p:txBody>
          <a:bodyPr wrap="square" rtlCol="0">
            <a:spAutoFit/>
          </a:bodyPr>
          <a:lstStyle/>
          <a:p>
            <a:r>
              <a:rPr lang="en-SG" sz="2400" dirty="0">
                <a:solidFill>
                  <a:srgbClr val="0070C0"/>
                </a:solidFill>
              </a:rPr>
              <a:t> Test their performance – Quiz / Exam</a:t>
            </a:r>
          </a:p>
        </p:txBody>
      </p:sp>
    </p:spTree>
    <p:extLst>
      <p:ext uri="{BB962C8B-B14F-4D97-AF65-F5344CB8AC3E}">
        <p14:creationId xmlns:p14="http://schemas.microsoft.com/office/powerpoint/2010/main" val="355853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How we train machine to learn? </a:t>
            </a:r>
            <a:endParaRPr dirty="0">
              <a:solidFill>
                <a:schemeClr val="tx1"/>
              </a:solidFill>
              <a:latin typeface="+mj-lt"/>
            </a:endParaRPr>
          </a:p>
        </p:txBody>
      </p:sp>
      <p:sp>
        <p:nvSpPr>
          <p:cNvPr id="6" name="TextBox 5">
            <a:extLst>
              <a:ext uri="{FF2B5EF4-FFF2-40B4-BE49-F238E27FC236}">
                <a16:creationId xmlns:a16="http://schemas.microsoft.com/office/drawing/2014/main" id="{B763AAD6-514F-4894-A8E3-4827F0255964}"/>
              </a:ext>
            </a:extLst>
          </p:cNvPr>
          <p:cNvSpPr txBox="1"/>
          <p:nvPr/>
        </p:nvSpPr>
        <p:spPr>
          <a:xfrm>
            <a:off x="2233553" y="1532851"/>
            <a:ext cx="1875000" cy="523220"/>
          </a:xfrm>
          <a:prstGeom prst="rect">
            <a:avLst/>
          </a:prstGeom>
          <a:noFill/>
        </p:spPr>
        <p:txBody>
          <a:bodyPr wrap="square" rtlCol="0">
            <a:spAutoFit/>
          </a:bodyPr>
          <a:lstStyle/>
          <a:p>
            <a:r>
              <a:rPr lang="en-SG" dirty="0"/>
              <a:t>Input</a:t>
            </a:r>
          </a:p>
          <a:p>
            <a:r>
              <a:rPr lang="en-SG" dirty="0"/>
              <a:t>- Experience / Data</a:t>
            </a:r>
          </a:p>
        </p:txBody>
      </p:sp>
      <p:sp>
        <p:nvSpPr>
          <p:cNvPr id="14" name="TextBox 13">
            <a:extLst>
              <a:ext uri="{FF2B5EF4-FFF2-40B4-BE49-F238E27FC236}">
                <a16:creationId xmlns:a16="http://schemas.microsoft.com/office/drawing/2014/main" id="{698F2E74-E682-4CF9-B677-1D6AC90B8B1E}"/>
              </a:ext>
            </a:extLst>
          </p:cNvPr>
          <p:cNvSpPr txBox="1"/>
          <p:nvPr/>
        </p:nvSpPr>
        <p:spPr>
          <a:xfrm>
            <a:off x="6356145" y="1532851"/>
            <a:ext cx="2435429" cy="523220"/>
          </a:xfrm>
          <a:prstGeom prst="rect">
            <a:avLst/>
          </a:prstGeom>
          <a:noFill/>
        </p:spPr>
        <p:txBody>
          <a:bodyPr wrap="square" rtlCol="0">
            <a:spAutoFit/>
          </a:bodyPr>
          <a:lstStyle/>
          <a:p>
            <a:r>
              <a:rPr lang="en-SG" dirty="0"/>
              <a:t>Output</a:t>
            </a:r>
          </a:p>
          <a:p>
            <a:r>
              <a:rPr lang="en-SG" dirty="0"/>
              <a:t>- Task (Recognize </a:t>
            </a:r>
            <a:r>
              <a:rPr lang="en-SG" dirty="0" err="1"/>
              <a:t>color</a:t>
            </a:r>
            <a:r>
              <a:rPr lang="en-SG" dirty="0"/>
              <a:t>)</a:t>
            </a:r>
          </a:p>
        </p:txBody>
      </p:sp>
      <p:sp>
        <p:nvSpPr>
          <p:cNvPr id="7" name="Arrow: Right 6">
            <a:extLst>
              <a:ext uri="{FF2B5EF4-FFF2-40B4-BE49-F238E27FC236}">
                <a16:creationId xmlns:a16="http://schemas.microsoft.com/office/drawing/2014/main" id="{19CE4996-0942-49DB-92B6-1F768EE5F04C}"/>
              </a:ext>
            </a:extLst>
          </p:cNvPr>
          <p:cNvSpPr/>
          <p:nvPr/>
        </p:nvSpPr>
        <p:spPr>
          <a:xfrm>
            <a:off x="3992814"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836129" y="1532851"/>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71116FD9-13D1-A32C-06F3-F8C2B0CA0168}"/>
              </a:ext>
            </a:extLst>
          </p:cNvPr>
          <p:cNvPicPr>
            <a:picLocks noChangeAspect="1"/>
          </p:cNvPicPr>
          <p:nvPr/>
        </p:nvPicPr>
        <p:blipFill>
          <a:blip r:embed="rId3"/>
          <a:stretch>
            <a:fillRect/>
          </a:stretch>
        </p:blipFill>
        <p:spPr>
          <a:xfrm>
            <a:off x="2142353" y="2143940"/>
            <a:ext cx="2057400" cy="1155997"/>
          </a:xfrm>
          <a:prstGeom prst="rect">
            <a:avLst/>
          </a:prstGeom>
        </p:spPr>
      </p:pic>
      <p:pic>
        <p:nvPicPr>
          <p:cNvPr id="13" name="Picture 12">
            <a:extLst>
              <a:ext uri="{FF2B5EF4-FFF2-40B4-BE49-F238E27FC236}">
                <a16:creationId xmlns:a16="http://schemas.microsoft.com/office/drawing/2014/main" id="{45907D05-D935-3C97-9B5F-5EF321C1E1B2}"/>
              </a:ext>
            </a:extLst>
          </p:cNvPr>
          <p:cNvPicPr>
            <a:picLocks noChangeAspect="1"/>
          </p:cNvPicPr>
          <p:nvPr/>
        </p:nvPicPr>
        <p:blipFill>
          <a:blip r:embed="rId4"/>
          <a:stretch>
            <a:fillRect/>
          </a:stretch>
        </p:blipFill>
        <p:spPr>
          <a:xfrm>
            <a:off x="6654698" y="2389958"/>
            <a:ext cx="1438274" cy="809029"/>
          </a:xfrm>
          <a:prstGeom prst="rect">
            <a:avLst/>
          </a:prstGeom>
        </p:spPr>
      </p:pic>
      <p:sp>
        <p:nvSpPr>
          <p:cNvPr id="26" name="TextBox 25">
            <a:extLst>
              <a:ext uri="{FF2B5EF4-FFF2-40B4-BE49-F238E27FC236}">
                <a16:creationId xmlns:a16="http://schemas.microsoft.com/office/drawing/2014/main" id="{ABDE757D-477D-94AD-7A91-94C25C11E5F8}"/>
              </a:ext>
            </a:extLst>
          </p:cNvPr>
          <p:cNvSpPr txBox="1"/>
          <p:nvPr/>
        </p:nvSpPr>
        <p:spPr>
          <a:xfrm>
            <a:off x="354355" y="1532851"/>
            <a:ext cx="1578025" cy="461665"/>
          </a:xfrm>
          <a:prstGeom prst="rect">
            <a:avLst/>
          </a:prstGeom>
          <a:noFill/>
        </p:spPr>
        <p:txBody>
          <a:bodyPr wrap="square" rtlCol="0">
            <a:spAutoFit/>
          </a:bodyPr>
          <a:lstStyle/>
          <a:p>
            <a:r>
              <a:rPr lang="en-SG" sz="2400" dirty="0">
                <a:solidFill>
                  <a:srgbClr val="0070C0"/>
                </a:solidFill>
              </a:rPr>
              <a:t>Learning</a:t>
            </a:r>
          </a:p>
        </p:txBody>
      </p:sp>
      <p:sp>
        <p:nvSpPr>
          <p:cNvPr id="27" name="TextBox 26">
            <a:extLst>
              <a:ext uri="{FF2B5EF4-FFF2-40B4-BE49-F238E27FC236}">
                <a16:creationId xmlns:a16="http://schemas.microsoft.com/office/drawing/2014/main" id="{DA439651-ECDF-2A44-35A3-7306173452BB}"/>
              </a:ext>
            </a:extLst>
          </p:cNvPr>
          <p:cNvSpPr txBox="1"/>
          <p:nvPr/>
        </p:nvSpPr>
        <p:spPr>
          <a:xfrm>
            <a:off x="354355" y="3879651"/>
            <a:ext cx="8160995" cy="461665"/>
          </a:xfrm>
          <a:prstGeom prst="rect">
            <a:avLst/>
          </a:prstGeom>
          <a:noFill/>
        </p:spPr>
        <p:txBody>
          <a:bodyPr wrap="square" rtlCol="0">
            <a:spAutoFit/>
          </a:bodyPr>
          <a:lstStyle/>
          <a:p>
            <a:r>
              <a:rPr lang="en-SG" sz="2400" dirty="0">
                <a:solidFill>
                  <a:srgbClr val="0070C0"/>
                </a:solidFill>
              </a:rPr>
              <a:t> Test model performance – Accuracy, F1 score, MSE, …</a:t>
            </a:r>
          </a:p>
        </p:txBody>
      </p:sp>
      <p:pic>
        <p:nvPicPr>
          <p:cNvPr id="3" name="Graphic 2" descr="Gears with solid fill">
            <a:extLst>
              <a:ext uri="{FF2B5EF4-FFF2-40B4-BE49-F238E27FC236}">
                <a16:creationId xmlns:a16="http://schemas.microsoft.com/office/drawing/2014/main" id="{876AF125-2E2B-AEC2-15AE-EB1612B609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6341" y="1323519"/>
            <a:ext cx="1018956" cy="1018956"/>
          </a:xfrm>
          <a:prstGeom prst="rect">
            <a:avLst/>
          </a:prstGeom>
        </p:spPr>
      </p:pic>
    </p:spTree>
    <p:extLst>
      <p:ext uri="{BB962C8B-B14F-4D97-AF65-F5344CB8AC3E}">
        <p14:creationId xmlns:p14="http://schemas.microsoft.com/office/powerpoint/2010/main" val="141742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What happen to human intelligence if </a:t>
            </a:r>
            <a:endParaRPr dirty="0">
              <a:solidFill>
                <a:schemeClr val="tx1"/>
              </a:solidFill>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1347932"/>
            <a:ext cx="914400" cy="914400"/>
          </a:xfrm>
          <a:prstGeom prst="rect">
            <a:avLst/>
          </a:prstGeom>
        </p:spPr>
      </p:pic>
      <p:pic>
        <p:nvPicPr>
          <p:cNvPr id="11" name="Graphic 10" descr="Head with gears with solid fill">
            <a:extLst>
              <a:ext uri="{FF2B5EF4-FFF2-40B4-BE49-F238E27FC236}">
                <a16:creationId xmlns:a16="http://schemas.microsoft.com/office/drawing/2014/main" id="{C2FE8DBD-854C-4C05-9C10-B0CED82D2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2639484"/>
            <a:ext cx="914400" cy="914400"/>
          </a:xfrm>
          <a:prstGeom prst="rect">
            <a:avLst/>
          </a:prstGeom>
        </p:spPr>
      </p:pic>
      <p:pic>
        <p:nvPicPr>
          <p:cNvPr id="12" name="Graphic 11" descr="Head with gears with solid fill">
            <a:extLst>
              <a:ext uri="{FF2B5EF4-FFF2-40B4-BE49-F238E27FC236}">
                <a16:creationId xmlns:a16="http://schemas.microsoft.com/office/drawing/2014/main" id="{F95E5A14-2AF3-459B-B13E-A1616C0FF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4029172"/>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4" name="TextBox 13">
            <a:extLst>
              <a:ext uri="{FF2B5EF4-FFF2-40B4-BE49-F238E27FC236}">
                <a16:creationId xmlns:a16="http://schemas.microsoft.com/office/drawing/2014/main" id="{698F2E74-E682-4CF9-B677-1D6AC90B8B1E}"/>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5" name="TextBox 14">
            <a:extLst>
              <a:ext uri="{FF2B5EF4-FFF2-40B4-BE49-F238E27FC236}">
                <a16:creationId xmlns:a16="http://schemas.microsoft.com/office/drawing/2014/main" id="{9686033E-6A75-4AE4-AD8E-1B83F04C2BD0}"/>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17" name="TextBox 16">
            <a:extLst>
              <a:ext uri="{FF2B5EF4-FFF2-40B4-BE49-F238E27FC236}">
                <a16:creationId xmlns:a16="http://schemas.microsoft.com/office/drawing/2014/main" id="{9A08798C-E906-43D4-B089-CF33F53A9E25}"/>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18" name="TextBox 17">
            <a:extLst>
              <a:ext uri="{FF2B5EF4-FFF2-40B4-BE49-F238E27FC236}">
                <a16:creationId xmlns:a16="http://schemas.microsoft.com/office/drawing/2014/main" id="{82E1CDC7-0493-4077-BC64-B4396DAADD55}"/>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19" name="TextBox 18">
            <a:extLst>
              <a:ext uri="{FF2B5EF4-FFF2-40B4-BE49-F238E27FC236}">
                <a16:creationId xmlns:a16="http://schemas.microsoft.com/office/drawing/2014/main" id="{715ACC9E-4B81-4392-A794-9BD0BCE56A0D}"/>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7" name="Arrow: Right 6">
            <a:extLst>
              <a:ext uri="{FF2B5EF4-FFF2-40B4-BE49-F238E27FC236}">
                <a16:creationId xmlns:a16="http://schemas.microsoft.com/office/drawing/2014/main" id="{19CE4996-0942-49DB-92B6-1F768EE5F04C}"/>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C6D654D1-1968-4059-9362-3EB309DE0F24}"/>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03AFA3D6-0C70-4D22-9055-6F0BFF940492}"/>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Right 22">
            <a:extLst>
              <a:ext uri="{FF2B5EF4-FFF2-40B4-BE49-F238E27FC236}">
                <a16:creationId xmlns:a16="http://schemas.microsoft.com/office/drawing/2014/main" id="{1263A3F0-D062-425B-BC69-B65A99F77D1D}"/>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B9213DA-0136-41FA-B123-A95C2CFE433D}"/>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7462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Same thing happen in machine </a:t>
            </a:r>
            <a:endParaRPr dirty="0">
              <a:solidFill>
                <a:schemeClr val="tx1"/>
              </a:solidFill>
              <a:latin typeface="+mj-lt"/>
            </a:endParaRPr>
          </a:p>
        </p:txBody>
      </p:sp>
      <p:pic>
        <p:nvPicPr>
          <p:cNvPr id="3" name="Graphic 2" descr="Gears with solid fill">
            <a:extLst>
              <a:ext uri="{FF2B5EF4-FFF2-40B4-BE49-F238E27FC236}">
                <a16:creationId xmlns:a16="http://schemas.microsoft.com/office/drawing/2014/main" id="{756AF774-DCDA-4D67-9F60-0507A6796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10" y="1299753"/>
            <a:ext cx="1011116" cy="1011116"/>
          </a:xfrm>
          <a:prstGeom prst="rect">
            <a:avLst/>
          </a:prstGeom>
        </p:spPr>
      </p:pic>
      <p:pic>
        <p:nvPicPr>
          <p:cNvPr id="9" name="Graphic 8" descr="Gears with solid fill">
            <a:extLst>
              <a:ext uri="{FF2B5EF4-FFF2-40B4-BE49-F238E27FC236}">
                <a16:creationId xmlns:a16="http://schemas.microsoft.com/office/drawing/2014/main" id="{251E0546-ACF1-4C63-B632-DFAC55F36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10" y="2571750"/>
            <a:ext cx="1011116" cy="1011116"/>
          </a:xfrm>
          <a:prstGeom prst="rect">
            <a:avLst/>
          </a:prstGeom>
        </p:spPr>
      </p:pic>
      <p:pic>
        <p:nvPicPr>
          <p:cNvPr id="10" name="Graphic 9" descr="Gears with solid fill">
            <a:extLst>
              <a:ext uri="{FF2B5EF4-FFF2-40B4-BE49-F238E27FC236}">
                <a16:creationId xmlns:a16="http://schemas.microsoft.com/office/drawing/2014/main" id="{7D959084-215B-4388-B8AC-6521F75E8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10" y="3911481"/>
            <a:ext cx="1011116" cy="1011116"/>
          </a:xfrm>
          <a:prstGeom prst="rect">
            <a:avLst/>
          </a:prstGeom>
        </p:spPr>
      </p:pic>
      <p:sp>
        <p:nvSpPr>
          <p:cNvPr id="4" name="TextBox 3">
            <a:extLst>
              <a:ext uri="{FF2B5EF4-FFF2-40B4-BE49-F238E27FC236}">
                <a16:creationId xmlns:a16="http://schemas.microsoft.com/office/drawing/2014/main" id="{D9FE7CF2-E25E-4F67-AC98-DF18D617F046}"/>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2" name="TextBox 11">
            <a:extLst>
              <a:ext uri="{FF2B5EF4-FFF2-40B4-BE49-F238E27FC236}">
                <a16:creationId xmlns:a16="http://schemas.microsoft.com/office/drawing/2014/main" id="{F3449C07-9AB1-48EB-8778-9B8323DB2073}"/>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7" name="TextBox 16">
            <a:extLst>
              <a:ext uri="{FF2B5EF4-FFF2-40B4-BE49-F238E27FC236}">
                <a16:creationId xmlns:a16="http://schemas.microsoft.com/office/drawing/2014/main" id="{1085BEB2-9CDC-4FFF-8B43-389F86F94D52}"/>
              </a:ext>
            </a:extLst>
          </p:cNvPr>
          <p:cNvSpPr txBox="1"/>
          <p:nvPr/>
        </p:nvSpPr>
        <p:spPr>
          <a:xfrm>
            <a:off x="1226020" y="1651243"/>
            <a:ext cx="841248" cy="307777"/>
          </a:xfrm>
          <a:prstGeom prst="rect">
            <a:avLst/>
          </a:prstGeom>
          <a:noFill/>
        </p:spPr>
        <p:txBody>
          <a:bodyPr wrap="square" rtlCol="0">
            <a:spAutoFit/>
          </a:bodyPr>
          <a:lstStyle/>
          <a:p>
            <a:r>
              <a:rPr lang="en-SG" dirty="0"/>
              <a:t>Input</a:t>
            </a:r>
          </a:p>
        </p:txBody>
      </p:sp>
      <p:sp>
        <p:nvSpPr>
          <p:cNvPr id="18" name="TextBox 17">
            <a:extLst>
              <a:ext uri="{FF2B5EF4-FFF2-40B4-BE49-F238E27FC236}">
                <a16:creationId xmlns:a16="http://schemas.microsoft.com/office/drawing/2014/main" id="{19183823-C9B8-4099-8E72-AD53AED77640}"/>
              </a:ext>
            </a:extLst>
          </p:cNvPr>
          <p:cNvSpPr txBox="1"/>
          <p:nvPr/>
        </p:nvSpPr>
        <p:spPr>
          <a:xfrm>
            <a:off x="4664164" y="1651243"/>
            <a:ext cx="841248" cy="307777"/>
          </a:xfrm>
          <a:prstGeom prst="rect">
            <a:avLst/>
          </a:prstGeom>
          <a:noFill/>
        </p:spPr>
        <p:txBody>
          <a:bodyPr wrap="square" rtlCol="0">
            <a:spAutoFit/>
          </a:bodyPr>
          <a:lstStyle/>
          <a:p>
            <a:r>
              <a:rPr lang="en-SG" dirty="0"/>
              <a:t>Output</a:t>
            </a:r>
          </a:p>
        </p:txBody>
      </p:sp>
      <p:sp>
        <p:nvSpPr>
          <p:cNvPr id="19" name="TextBox 18">
            <a:extLst>
              <a:ext uri="{FF2B5EF4-FFF2-40B4-BE49-F238E27FC236}">
                <a16:creationId xmlns:a16="http://schemas.microsoft.com/office/drawing/2014/main" id="{34F14553-C7C2-439E-AD2A-69363E913234}"/>
              </a:ext>
            </a:extLst>
          </p:cNvPr>
          <p:cNvSpPr txBox="1"/>
          <p:nvPr/>
        </p:nvSpPr>
        <p:spPr>
          <a:xfrm>
            <a:off x="1226020" y="2952226"/>
            <a:ext cx="841248" cy="523220"/>
          </a:xfrm>
          <a:prstGeom prst="rect">
            <a:avLst/>
          </a:prstGeom>
          <a:noFill/>
        </p:spPr>
        <p:txBody>
          <a:bodyPr wrap="square" rtlCol="0">
            <a:spAutoFit/>
          </a:bodyPr>
          <a:lstStyle/>
          <a:p>
            <a:r>
              <a:rPr lang="en-SG" dirty="0"/>
              <a:t>Unclear input</a:t>
            </a:r>
          </a:p>
        </p:txBody>
      </p:sp>
      <p:sp>
        <p:nvSpPr>
          <p:cNvPr id="20" name="TextBox 19">
            <a:extLst>
              <a:ext uri="{FF2B5EF4-FFF2-40B4-BE49-F238E27FC236}">
                <a16:creationId xmlns:a16="http://schemas.microsoft.com/office/drawing/2014/main" id="{37CF747D-022A-4878-AC8B-B8925B54B85D}"/>
              </a:ext>
            </a:extLst>
          </p:cNvPr>
          <p:cNvSpPr txBox="1"/>
          <p:nvPr/>
        </p:nvSpPr>
        <p:spPr>
          <a:xfrm>
            <a:off x="4664164" y="2952226"/>
            <a:ext cx="841248" cy="523220"/>
          </a:xfrm>
          <a:prstGeom prst="rect">
            <a:avLst/>
          </a:prstGeom>
          <a:noFill/>
        </p:spPr>
        <p:txBody>
          <a:bodyPr wrap="square" rtlCol="0">
            <a:spAutoFit/>
          </a:bodyPr>
          <a:lstStyle/>
          <a:p>
            <a:r>
              <a:rPr lang="en-SG" dirty="0"/>
              <a:t>Unclear output</a:t>
            </a:r>
          </a:p>
        </p:txBody>
      </p:sp>
      <p:sp>
        <p:nvSpPr>
          <p:cNvPr id="21" name="TextBox 20">
            <a:extLst>
              <a:ext uri="{FF2B5EF4-FFF2-40B4-BE49-F238E27FC236}">
                <a16:creationId xmlns:a16="http://schemas.microsoft.com/office/drawing/2014/main" id="{FEE902A2-38B7-4EA8-9116-C628541B83FC}"/>
              </a:ext>
            </a:extLst>
          </p:cNvPr>
          <p:cNvSpPr txBox="1"/>
          <p:nvPr/>
        </p:nvSpPr>
        <p:spPr>
          <a:xfrm>
            <a:off x="1226020" y="4348248"/>
            <a:ext cx="841248" cy="523220"/>
          </a:xfrm>
          <a:prstGeom prst="rect">
            <a:avLst/>
          </a:prstGeom>
          <a:noFill/>
        </p:spPr>
        <p:txBody>
          <a:bodyPr wrap="square" rtlCol="0">
            <a:spAutoFit/>
          </a:bodyPr>
          <a:lstStyle/>
          <a:p>
            <a:r>
              <a:rPr lang="en-SG" dirty="0"/>
              <a:t>Precise Input</a:t>
            </a:r>
          </a:p>
        </p:txBody>
      </p:sp>
      <p:sp>
        <p:nvSpPr>
          <p:cNvPr id="22" name="TextBox 21">
            <a:extLst>
              <a:ext uri="{FF2B5EF4-FFF2-40B4-BE49-F238E27FC236}">
                <a16:creationId xmlns:a16="http://schemas.microsoft.com/office/drawing/2014/main" id="{F6C75754-C36F-4436-98CC-6FBC095D731F}"/>
              </a:ext>
            </a:extLst>
          </p:cNvPr>
          <p:cNvSpPr txBox="1"/>
          <p:nvPr/>
        </p:nvSpPr>
        <p:spPr>
          <a:xfrm>
            <a:off x="4664164" y="4348248"/>
            <a:ext cx="841248" cy="523220"/>
          </a:xfrm>
          <a:prstGeom prst="rect">
            <a:avLst/>
          </a:prstGeom>
          <a:noFill/>
        </p:spPr>
        <p:txBody>
          <a:bodyPr wrap="square" rtlCol="0">
            <a:spAutoFit/>
          </a:bodyPr>
          <a:lstStyle/>
          <a:p>
            <a:r>
              <a:rPr lang="en-SG" dirty="0"/>
              <a:t>Precise output</a:t>
            </a:r>
          </a:p>
        </p:txBody>
      </p:sp>
      <p:sp>
        <p:nvSpPr>
          <p:cNvPr id="23" name="Arrow: Right 22">
            <a:extLst>
              <a:ext uri="{FF2B5EF4-FFF2-40B4-BE49-F238E27FC236}">
                <a16:creationId xmlns:a16="http://schemas.microsoft.com/office/drawing/2014/main" id="{6D3BB767-5562-4F53-9015-76763C858964}"/>
              </a:ext>
            </a:extLst>
          </p:cNvPr>
          <p:cNvSpPr/>
          <p:nvPr/>
        </p:nvSpPr>
        <p:spPr>
          <a:xfrm>
            <a:off x="2300832"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5B8DFCE-B676-4548-81C8-03425A0436EC}"/>
              </a:ext>
            </a:extLst>
          </p:cNvPr>
          <p:cNvSpPr/>
          <p:nvPr/>
        </p:nvSpPr>
        <p:spPr>
          <a:xfrm>
            <a:off x="4144147"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846B3CC8-3713-4252-A478-46E1245AE2A1}"/>
              </a:ext>
            </a:extLst>
          </p:cNvPr>
          <p:cNvSpPr/>
          <p:nvPr/>
        </p:nvSpPr>
        <p:spPr>
          <a:xfrm>
            <a:off x="2300832"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0D8C0970-9B23-47B4-8B1E-61A0F0B02090}"/>
              </a:ext>
            </a:extLst>
          </p:cNvPr>
          <p:cNvSpPr/>
          <p:nvPr/>
        </p:nvSpPr>
        <p:spPr>
          <a:xfrm>
            <a:off x="4144147"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CD9EC221-6115-44E7-94A2-FA67310CE0EE}"/>
              </a:ext>
            </a:extLst>
          </p:cNvPr>
          <p:cNvSpPr/>
          <p:nvPr/>
        </p:nvSpPr>
        <p:spPr>
          <a:xfrm>
            <a:off x="2300832"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84ACC5FB-1B04-435D-9AFD-68E297EEFB42}"/>
              </a:ext>
            </a:extLst>
          </p:cNvPr>
          <p:cNvSpPr/>
          <p:nvPr/>
        </p:nvSpPr>
        <p:spPr>
          <a:xfrm>
            <a:off x="4144147"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3FFAE854-270B-6866-FB38-041FB200754B}"/>
              </a:ext>
            </a:extLst>
          </p:cNvPr>
          <p:cNvSpPr txBox="1"/>
          <p:nvPr/>
        </p:nvSpPr>
        <p:spPr>
          <a:xfrm>
            <a:off x="6771007" y="2371019"/>
            <a:ext cx="1368629" cy="584775"/>
          </a:xfrm>
          <a:prstGeom prst="rect">
            <a:avLst/>
          </a:prstGeom>
          <a:noFill/>
        </p:spPr>
        <p:txBody>
          <a:bodyPr wrap="square" rtlCol="0">
            <a:spAutoFit/>
          </a:bodyPr>
          <a:lstStyle/>
          <a:p>
            <a:r>
              <a:rPr lang="en-SG" sz="3200" dirty="0">
                <a:solidFill>
                  <a:srgbClr val="FF0000"/>
                </a:solidFill>
              </a:rPr>
              <a:t>GIGO</a:t>
            </a:r>
          </a:p>
        </p:txBody>
      </p:sp>
      <p:sp>
        <p:nvSpPr>
          <p:cNvPr id="5" name="TextBox 4">
            <a:extLst>
              <a:ext uri="{FF2B5EF4-FFF2-40B4-BE49-F238E27FC236}">
                <a16:creationId xmlns:a16="http://schemas.microsoft.com/office/drawing/2014/main" id="{99D62693-4489-2F90-9400-8091CB526ED5}"/>
              </a:ext>
            </a:extLst>
          </p:cNvPr>
          <p:cNvSpPr txBox="1"/>
          <p:nvPr/>
        </p:nvSpPr>
        <p:spPr>
          <a:xfrm>
            <a:off x="6248057" y="2946319"/>
            <a:ext cx="2276475" cy="338554"/>
          </a:xfrm>
          <a:prstGeom prst="rect">
            <a:avLst/>
          </a:prstGeom>
          <a:noFill/>
        </p:spPr>
        <p:txBody>
          <a:bodyPr wrap="square" rtlCol="0">
            <a:spAutoFit/>
          </a:bodyPr>
          <a:lstStyle/>
          <a:p>
            <a:pPr algn="ctr"/>
            <a:r>
              <a:rPr lang="en-SG" sz="1600" dirty="0" err="1">
                <a:solidFill>
                  <a:srgbClr val="FF0000"/>
                </a:solidFill>
              </a:rPr>
              <a:t>Garbish</a:t>
            </a:r>
            <a:r>
              <a:rPr lang="en-SG" sz="1600" dirty="0">
                <a:solidFill>
                  <a:srgbClr val="FF0000"/>
                </a:solidFill>
              </a:rPr>
              <a:t> In </a:t>
            </a:r>
            <a:r>
              <a:rPr lang="en-SG" sz="1600" dirty="0" err="1">
                <a:solidFill>
                  <a:srgbClr val="FF0000"/>
                </a:solidFill>
              </a:rPr>
              <a:t>Garbish</a:t>
            </a:r>
            <a:r>
              <a:rPr lang="en-SG" sz="1600" dirty="0">
                <a:solidFill>
                  <a:srgbClr val="FF0000"/>
                </a:solidFill>
              </a:rPr>
              <a:t> Out</a:t>
            </a:r>
          </a:p>
        </p:txBody>
      </p:sp>
    </p:spTree>
    <p:extLst>
      <p:ext uri="{BB962C8B-B14F-4D97-AF65-F5344CB8AC3E}">
        <p14:creationId xmlns:p14="http://schemas.microsoft.com/office/powerpoint/2010/main" val="2001440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2EC00-4008-CC56-8A4C-116F2C598BF6}"/>
              </a:ext>
            </a:extLst>
          </p:cNvPr>
          <p:cNvSpPr>
            <a:spLocks noGrp="1"/>
          </p:cNvSpPr>
          <p:nvPr>
            <p:ph type="title"/>
          </p:nvPr>
        </p:nvSpPr>
        <p:spPr/>
        <p:txBody>
          <a:bodyPr/>
          <a:lstStyle/>
          <a:p>
            <a:r>
              <a:rPr lang="en-US" dirty="0"/>
              <a:t>Hands-on Collab</a:t>
            </a:r>
          </a:p>
        </p:txBody>
      </p:sp>
      <p:sp>
        <p:nvSpPr>
          <p:cNvPr id="5" name="Text Placeholder 4">
            <a:extLst>
              <a:ext uri="{FF2B5EF4-FFF2-40B4-BE49-F238E27FC236}">
                <a16:creationId xmlns:a16="http://schemas.microsoft.com/office/drawing/2014/main" id="{E9BD3D9D-A026-0059-DFCC-A2173A4DFC9A}"/>
              </a:ext>
            </a:extLst>
          </p:cNvPr>
          <p:cNvSpPr>
            <a:spLocks noGrp="1"/>
          </p:cNvSpPr>
          <p:nvPr>
            <p:ph type="body" idx="1"/>
          </p:nvPr>
        </p:nvSpPr>
        <p:spPr/>
        <p:txBody>
          <a:bodyPr/>
          <a:lstStyle/>
          <a:p>
            <a:r>
              <a:rPr lang="en-US" dirty="0"/>
              <a:t>Introduction to Collab</a:t>
            </a:r>
          </a:p>
        </p:txBody>
      </p:sp>
    </p:spTree>
    <p:extLst>
      <p:ext uri="{BB962C8B-B14F-4D97-AF65-F5344CB8AC3E}">
        <p14:creationId xmlns:p14="http://schemas.microsoft.com/office/powerpoint/2010/main" val="322152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Artificial Intelligence Techniques </a:t>
            </a:r>
            <a:endParaRPr dirty="0">
              <a:solidFill>
                <a:schemeClr val="tx1"/>
              </a:solidFill>
              <a:latin typeface="+mj-lt"/>
            </a:endParaRPr>
          </a:p>
        </p:txBody>
      </p:sp>
      <p:graphicFrame>
        <p:nvGraphicFramePr>
          <p:cNvPr id="3" name="Diagram 2">
            <a:extLst>
              <a:ext uri="{FF2B5EF4-FFF2-40B4-BE49-F238E27FC236}">
                <a16:creationId xmlns:a16="http://schemas.microsoft.com/office/drawing/2014/main" id="{6109A1D7-7F7D-21A8-8077-528529ADFB89}"/>
              </a:ext>
            </a:extLst>
          </p:cNvPr>
          <p:cNvGraphicFramePr/>
          <p:nvPr/>
        </p:nvGraphicFramePr>
        <p:xfrm>
          <a:off x="755456" y="1429392"/>
          <a:ext cx="7827299" cy="2695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639D07C4-8703-CBFC-865E-4E34FEC29106}"/>
              </a:ext>
            </a:extLst>
          </p:cNvPr>
          <p:cNvSpPr/>
          <p:nvPr/>
        </p:nvSpPr>
        <p:spPr>
          <a:xfrm>
            <a:off x="464948" y="1236627"/>
            <a:ext cx="2805193" cy="33896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86508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483798" y="394486"/>
            <a:ext cx="3212237" cy="900271"/>
          </a:xfrm>
        </p:spPr>
        <p:txBody>
          <a:bodyPr vert="horz" lIns="91440" tIns="45720" rIns="91440" bIns="45720" rtlCol="0" anchor="b">
            <a:normAutofit/>
          </a:bodyPr>
          <a:lstStyle/>
          <a:p>
            <a:pPr>
              <a:spcBef>
                <a:spcPct val="0"/>
              </a:spcBef>
            </a:pPr>
            <a:r>
              <a:rPr lang="en-US" sz="2700" b="1" i="1" kern="1200" dirty="0">
                <a:solidFill>
                  <a:schemeClr val="bg1">
                    <a:lumMod val="85000"/>
                  </a:schemeClr>
                </a:solidFill>
                <a:latin typeface="+mj-lt"/>
                <a:ea typeface="+mj-ea"/>
                <a:cs typeface="+mj-cs"/>
              </a:rPr>
              <a:t>Ice Breaker</a:t>
            </a:r>
          </a:p>
        </p:txBody>
      </p:sp>
      <p:sp>
        <p:nvSpPr>
          <p:cNvPr id="1033" name="Rectangle 10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458684"/>
            <a:ext cx="301752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2FA239-4626-95FF-0333-1C8A413C8C0F}"/>
              </a:ext>
            </a:extLst>
          </p:cNvPr>
          <p:cNvSpPr txBox="1"/>
          <p:nvPr/>
        </p:nvSpPr>
        <p:spPr>
          <a:xfrm>
            <a:off x="483798" y="1523325"/>
            <a:ext cx="3475015" cy="263395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You need to </a:t>
            </a:r>
            <a:r>
              <a:rPr lang="en-US" b="1" kern="1200" dirty="0">
                <a:solidFill>
                  <a:schemeClr val="tx1"/>
                </a:solidFill>
                <a:latin typeface="+mn-lt"/>
                <a:ea typeface="+mn-ea"/>
                <a:cs typeface="+mn-cs"/>
              </a:rPr>
              <a:t>MINGLE</a:t>
            </a:r>
            <a:r>
              <a:rPr lang="en-US" kern="1200" dirty="0">
                <a:solidFill>
                  <a:schemeClr val="tx1"/>
                </a:solidFill>
                <a:latin typeface="+mn-lt"/>
                <a:ea typeface="+mn-ea"/>
                <a:cs typeface="+mn-cs"/>
              </a:rPr>
              <a:t> and </a:t>
            </a:r>
            <a:r>
              <a:rPr lang="en-US" b="1" kern="1200" dirty="0">
                <a:solidFill>
                  <a:schemeClr val="tx1"/>
                </a:solidFill>
                <a:latin typeface="+mn-lt"/>
                <a:ea typeface="+mn-ea"/>
                <a:cs typeface="+mn-cs"/>
              </a:rPr>
              <a:t>FIND</a:t>
            </a:r>
            <a:r>
              <a:rPr lang="en-US" kern="1200" dirty="0">
                <a:solidFill>
                  <a:schemeClr val="tx1"/>
                </a:solidFill>
                <a:latin typeface="+mn-lt"/>
                <a:ea typeface="+mn-ea"/>
                <a:cs typeface="+mn-cs"/>
              </a:rPr>
              <a:t> individuals who match the characteristics in the squares. </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If matches a particular square, that person can sign or initial the corresponding square.</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The first person to fill an entire row, column, or diagonal with matching signatures shouts "Bingo!" and wins the game.</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COMPLETE IT IN 5 MINS!</a:t>
            </a:r>
          </a:p>
        </p:txBody>
      </p:sp>
      <p:sp>
        <p:nvSpPr>
          <p:cNvPr id="1035" name="Rectangle 10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9382" y="4540020"/>
            <a:ext cx="555498"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28692" y="161401"/>
            <a:ext cx="555498"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266219"/>
            <a:ext cx="4638730" cy="44364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80FC96D-646C-E2D6-EF64-14DE4B20D0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4360" y="487870"/>
            <a:ext cx="3533900" cy="39931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a:xfrm>
            <a:off x="6457950" y="4869180"/>
            <a:ext cx="2057400" cy="273843"/>
          </a:xfrm>
        </p:spPr>
        <p:txBody>
          <a:bodyPr vert="horz" lIns="91440" tIns="45720" rIns="91440" bIns="45720" rtlCol="0" anchor="ctr">
            <a:normAutofit/>
          </a:bodyPr>
          <a:lstStyle/>
          <a:p>
            <a:pPr>
              <a:lnSpc>
                <a:spcPct val="90000"/>
              </a:lnSpc>
              <a:spcAft>
                <a:spcPts val="600"/>
              </a:spcAft>
            </a:pPr>
            <a:fld id="{33F988A5-A627-4BE8-A7A2-F038556E4D3A}" type="slidenum">
              <a:rPr lang="en-US" sz="700" kern="1200" smtClean="0">
                <a:solidFill>
                  <a:schemeClr val="tx1">
                    <a:tint val="75000"/>
                  </a:schemeClr>
                </a:solidFill>
                <a:latin typeface="+mn-lt"/>
                <a:ea typeface="+mn-ea"/>
                <a:cs typeface="+mn-cs"/>
              </a:rPr>
              <a:pPr>
                <a:lnSpc>
                  <a:spcPct val="90000"/>
                </a:lnSpc>
                <a:spcAft>
                  <a:spcPts val="600"/>
                </a:spcAft>
              </a:pPr>
              <a:t>2</a:t>
            </a:fld>
            <a:endParaRPr lang="en-US" sz="7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52200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chemeClr val="tx1"/>
                </a:solidFill>
                <a:latin typeface="+mj-lt"/>
              </a:rPr>
              <a:t>Supervised Learning </a:t>
            </a:r>
            <a:endParaRPr dirty="0">
              <a:solidFill>
                <a:schemeClr val="tx1"/>
              </a:solidFill>
              <a:latin typeface="+mj-lt"/>
            </a:endParaRPr>
          </a:p>
        </p:txBody>
      </p:sp>
      <p:sp>
        <p:nvSpPr>
          <p:cNvPr id="4" name="TextBox 3">
            <a:extLst>
              <a:ext uri="{FF2B5EF4-FFF2-40B4-BE49-F238E27FC236}">
                <a16:creationId xmlns:a16="http://schemas.microsoft.com/office/drawing/2014/main" id="{5B49EB67-5464-1824-4BC7-C656DEEFF2DE}"/>
              </a:ext>
            </a:extLst>
          </p:cNvPr>
          <p:cNvSpPr txBox="1"/>
          <p:nvPr/>
        </p:nvSpPr>
        <p:spPr>
          <a:xfrm>
            <a:off x="628648" y="1266360"/>
            <a:ext cx="8096250" cy="261077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b="0" i="0" dirty="0">
                <a:solidFill>
                  <a:srgbClr val="202122"/>
                </a:solidFill>
                <a:effectLst/>
                <a:latin typeface="Arial" panose="020B0604020202020204" pitchFamily="34" charset="0"/>
              </a:rPr>
              <a:t>is a</a:t>
            </a:r>
            <a:r>
              <a:rPr lang="en-US" b="0" i="0" dirty="0">
                <a:solidFill>
                  <a:schemeClr val="tx1"/>
                </a:solidFill>
                <a:effectLst/>
                <a:latin typeface="Arial" panose="020B0604020202020204" pitchFamily="34" charset="0"/>
              </a:rPr>
              <a:t> </a:t>
            </a:r>
            <a:r>
              <a:rPr lang="en-US" b="0" i="0" u="none" strike="noStrike" dirty="0">
                <a:solidFill>
                  <a:schemeClr val="tx1"/>
                </a:solidFill>
                <a:effectLst/>
                <a:latin typeface="Arial" panose="020B0604020202020204" pitchFamily="34" charset="0"/>
              </a:rPr>
              <a:t>machine learning</a:t>
            </a:r>
            <a:r>
              <a:rPr lang="en-US" b="0" i="0" dirty="0">
                <a:solidFill>
                  <a:schemeClr val="tx1"/>
                </a:solidFill>
                <a:effectLst/>
                <a:latin typeface="Arial" panose="020B0604020202020204" pitchFamily="34" charset="0"/>
              </a:rPr>
              <a:t> paradigm </a:t>
            </a:r>
            <a:r>
              <a:rPr lang="en-US" b="0" i="0" dirty="0">
                <a:solidFill>
                  <a:srgbClr val="202122"/>
                </a:solidFill>
                <a:effectLst/>
                <a:latin typeface="Arial" panose="020B0604020202020204" pitchFamily="34" charset="0"/>
              </a:rPr>
              <a:t>for problems where the available data consists of labeled examples, meaning that </a:t>
            </a:r>
            <a:r>
              <a:rPr lang="en-US" b="1" i="0" dirty="0">
                <a:solidFill>
                  <a:srgbClr val="00B0F0"/>
                </a:solidFill>
                <a:effectLst/>
                <a:latin typeface="Arial" panose="020B0604020202020204" pitchFamily="34" charset="0"/>
              </a:rPr>
              <a:t>each data point contains features (covariates) and an associated label.</a:t>
            </a:r>
          </a:p>
          <a:p>
            <a:pPr marL="285750" indent="-285750">
              <a:lnSpc>
                <a:spcPct val="200000"/>
              </a:lnSpc>
              <a:buFont typeface="Arial" panose="020B0604020202020204" pitchFamily="34" charset="0"/>
              <a:buChar char="•"/>
            </a:pPr>
            <a:endParaRPr lang="en-US" b="1" dirty="0">
              <a:solidFill>
                <a:srgbClr val="00B0F0"/>
              </a:solidFill>
              <a:latin typeface="Arial" panose="020B0604020202020204" pitchFamily="34" charset="0"/>
            </a:endParaRPr>
          </a:p>
          <a:p>
            <a:pPr marL="285750" indent="-285750">
              <a:lnSpc>
                <a:spcPct val="200000"/>
              </a:lnSpc>
              <a:buFont typeface="Arial" panose="020B0604020202020204" pitchFamily="34" charset="0"/>
              <a:buChar char="•"/>
            </a:pPr>
            <a:r>
              <a:rPr lang="en-US" b="0" i="0" dirty="0">
                <a:solidFill>
                  <a:srgbClr val="202122"/>
                </a:solidFill>
                <a:effectLst/>
                <a:latin typeface="Arial" panose="020B0604020202020204" pitchFamily="34" charset="0"/>
              </a:rPr>
              <a:t>Goal of supervised learning algorithms is </a:t>
            </a:r>
            <a:r>
              <a:rPr lang="en-US" b="1" i="0" dirty="0">
                <a:solidFill>
                  <a:srgbClr val="00B0F0"/>
                </a:solidFill>
                <a:effectLst/>
                <a:latin typeface="Arial" panose="020B0604020202020204" pitchFamily="34" charset="0"/>
              </a:rPr>
              <a:t>learning a function </a:t>
            </a:r>
            <a:r>
              <a:rPr lang="en-US" i="0" dirty="0">
                <a:solidFill>
                  <a:schemeClr val="tx1"/>
                </a:solidFill>
                <a:effectLst/>
                <a:latin typeface="Arial" panose="020B0604020202020204" pitchFamily="34" charset="0"/>
              </a:rPr>
              <a:t>that</a:t>
            </a:r>
            <a:r>
              <a:rPr lang="en-US" b="1" i="0" dirty="0">
                <a:solidFill>
                  <a:srgbClr val="00B0F0"/>
                </a:solidFill>
                <a:effectLst/>
                <a:latin typeface="Arial" panose="020B0604020202020204" pitchFamily="34" charset="0"/>
              </a:rPr>
              <a:t> </a:t>
            </a:r>
            <a:r>
              <a:rPr lang="en-US" b="1" i="0" u="none" strike="noStrike" dirty="0">
                <a:solidFill>
                  <a:srgbClr val="00B0F0"/>
                </a:solidFill>
                <a:effectLst/>
                <a:latin typeface="Arial" panose="020B0604020202020204" pitchFamily="34" charset="0"/>
              </a:rPr>
              <a:t>maps</a:t>
            </a:r>
            <a:r>
              <a:rPr lang="en-US" b="1" i="0" dirty="0">
                <a:solidFill>
                  <a:srgbClr val="00B0F0"/>
                </a:solidFill>
                <a:effectLst/>
                <a:latin typeface="Arial" panose="020B0604020202020204" pitchFamily="34" charset="0"/>
              </a:rPr>
              <a:t> feature vectors (inputs) to labels (output)</a:t>
            </a:r>
            <a:r>
              <a:rPr lang="en-US" b="0" i="0" dirty="0">
                <a:solidFill>
                  <a:srgbClr val="202122"/>
                </a:solidFill>
                <a:effectLst/>
                <a:latin typeface="Arial" panose="020B0604020202020204" pitchFamily="34" charset="0"/>
              </a:rPr>
              <a:t>, based on example input-output pairs.</a:t>
            </a:r>
            <a:endParaRPr lang="en-SG" b="1" dirty="0">
              <a:solidFill>
                <a:srgbClr val="00B0F0"/>
              </a:solidFill>
            </a:endParaRPr>
          </a:p>
        </p:txBody>
      </p:sp>
    </p:spTree>
    <p:extLst>
      <p:ext uri="{BB962C8B-B14F-4D97-AF65-F5344CB8AC3E}">
        <p14:creationId xmlns:p14="http://schemas.microsoft.com/office/powerpoint/2010/main" val="64208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Supervised Learning </a:t>
            </a:r>
            <a:endParaRPr dirty="0">
              <a:solidFill>
                <a:schemeClr val="tx1"/>
              </a:solidFill>
              <a:latin typeface="+mj-lt"/>
            </a:endParaRPr>
          </a:p>
        </p:txBody>
      </p:sp>
      <p:pic>
        <p:nvPicPr>
          <p:cNvPr id="17" name="Picture 16">
            <a:extLst>
              <a:ext uri="{FF2B5EF4-FFF2-40B4-BE49-F238E27FC236}">
                <a16:creationId xmlns:a16="http://schemas.microsoft.com/office/drawing/2014/main" id="{D0579205-4489-36EC-23EA-B95F253C92C7}"/>
              </a:ext>
            </a:extLst>
          </p:cNvPr>
          <p:cNvPicPr>
            <a:picLocks noChangeAspect="1"/>
          </p:cNvPicPr>
          <p:nvPr/>
        </p:nvPicPr>
        <p:blipFill rotWithShape="1">
          <a:blip r:embed="rId3"/>
          <a:srcRect t="13333" b="7315"/>
          <a:stretch/>
        </p:blipFill>
        <p:spPr>
          <a:xfrm>
            <a:off x="752475" y="1362076"/>
            <a:ext cx="7415497" cy="3309938"/>
          </a:xfrm>
          <a:prstGeom prst="rect">
            <a:avLst/>
          </a:prstGeom>
        </p:spPr>
      </p:pic>
      <p:sp>
        <p:nvSpPr>
          <p:cNvPr id="18" name="Google Shape;148;p27">
            <a:extLst>
              <a:ext uri="{FF2B5EF4-FFF2-40B4-BE49-F238E27FC236}">
                <a16:creationId xmlns:a16="http://schemas.microsoft.com/office/drawing/2014/main" id="{BFAE6567-8757-403E-59FF-4E06A05D5906}"/>
              </a:ext>
            </a:extLst>
          </p:cNvPr>
          <p:cNvSpPr txBox="1"/>
          <p:nvPr/>
        </p:nvSpPr>
        <p:spPr>
          <a:xfrm>
            <a:off x="1047750" y="4299380"/>
            <a:ext cx="3133725" cy="623217"/>
          </a:xfrm>
          <a:prstGeom prst="rect">
            <a:avLst/>
          </a:prstGeom>
          <a:noFill/>
          <a:ln>
            <a:noFill/>
          </a:ln>
        </p:spPr>
        <p:txBody>
          <a:bodyPr spcFirstLastPara="1" wrap="square" lIns="68575" tIns="34275" rIns="68575" bIns="34275" anchor="t" anchorCtr="0">
            <a:spAutoFit/>
          </a:bodyPr>
          <a:lstStyle/>
          <a:p>
            <a:pPr marR="0" lvl="0" algn="l" rtl="0">
              <a:lnSpc>
                <a:spcPct val="150000"/>
              </a:lnSpc>
              <a:spcBef>
                <a:spcPts val="0"/>
              </a:spcBef>
              <a:spcAft>
                <a:spcPts val="0"/>
              </a:spcAft>
            </a:pPr>
            <a:r>
              <a:rPr lang="en-SG" sz="2400" dirty="0">
                <a:latin typeface="+mj-lt"/>
              </a:rPr>
              <a:t>Continuous Variable</a:t>
            </a:r>
          </a:p>
        </p:txBody>
      </p:sp>
      <p:sp>
        <p:nvSpPr>
          <p:cNvPr id="19" name="Google Shape;148;p27">
            <a:extLst>
              <a:ext uri="{FF2B5EF4-FFF2-40B4-BE49-F238E27FC236}">
                <a16:creationId xmlns:a16="http://schemas.microsoft.com/office/drawing/2014/main" id="{24DE59DA-E553-C03C-3468-F21BABDBA857}"/>
              </a:ext>
            </a:extLst>
          </p:cNvPr>
          <p:cNvSpPr txBox="1"/>
          <p:nvPr/>
        </p:nvSpPr>
        <p:spPr>
          <a:xfrm>
            <a:off x="4891087" y="4299380"/>
            <a:ext cx="3133725" cy="623217"/>
          </a:xfrm>
          <a:prstGeom prst="rect">
            <a:avLst/>
          </a:prstGeom>
          <a:noFill/>
          <a:ln>
            <a:noFill/>
          </a:ln>
        </p:spPr>
        <p:txBody>
          <a:bodyPr spcFirstLastPara="1" wrap="square" lIns="68575" tIns="34275" rIns="68575" bIns="34275" anchor="t" anchorCtr="0">
            <a:spAutoFit/>
          </a:bodyPr>
          <a:lstStyle/>
          <a:p>
            <a:pPr marR="0" lvl="0" algn="l" rtl="0">
              <a:lnSpc>
                <a:spcPct val="150000"/>
              </a:lnSpc>
              <a:spcBef>
                <a:spcPts val="0"/>
              </a:spcBef>
              <a:spcAft>
                <a:spcPts val="0"/>
              </a:spcAft>
            </a:pPr>
            <a:r>
              <a:rPr lang="en-SG" sz="2400" dirty="0">
                <a:latin typeface="+mj-lt"/>
              </a:rPr>
              <a:t>Categorical Variable</a:t>
            </a:r>
          </a:p>
        </p:txBody>
      </p:sp>
    </p:spTree>
    <p:extLst>
      <p:ext uri="{BB962C8B-B14F-4D97-AF65-F5344CB8AC3E}">
        <p14:creationId xmlns:p14="http://schemas.microsoft.com/office/powerpoint/2010/main" val="312004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Type of Classification Problems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22</a:t>
            </a:fld>
            <a:endParaRPr lang="en-SG"/>
          </a:p>
        </p:txBody>
      </p:sp>
      <p:sp>
        <p:nvSpPr>
          <p:cNvPr id="6" name="TextBox 5">
            <a:extLst>
              <a:ext uri="{FF2B5EF4-FFF2-40B4-BE49-F238E27FC236}">
                <a16:creationId xmlns:a16="http://schemas.microsoft.com/office/drawing/2014/main" id="{7E68412D-BE8D-B852-0156-54E1960FC6A5}"/>
              </a:ext>
            </a:extLst>
          </p:cNvPr>
          <p:cNvSpPr txBox="1"/>
          <p:nvPr/>
        </p:nvSpPr>
        <p:spPr>
          <a:xfrm>
            <a:off x="-54244" y="4943445"/>
            <a:ext cx="7167966" cy="200055"/>
          </a:xfrm>
          <a:prstGeom prst="rect">
            <a:avLst/>
          </a:prstGeom>
          <a:noFill/>
        </p:spPr>
        <p:txBody>
          <a:bodyPr wrap="square">
            <a:spAutoFit/>
          </a:bodyPr>
          <a:lstStyle/>
          <a:p>
            <a:r>
              <a:rPr lang="en-SG" sz="700" dirty="0"/>
              <a:t>Source: </a:t>
            </a:r>
            <a:r>
              <a:rPr lang="en-SG" sz="700" dirty="0">
                <a:hlinkClick r:id="rId3"/>
              </a:rPr>
              <a:t>https://www.mathworks.com/help/deeplearning/ug/multilabel-image-classification-using-deep-learning.html</a:t>
            </a:r>
            <a:r>
              <a:rPr lang="en-SG" sz="700" dirty="0"/>
              <a:t> </a:t>
            </a:r>
          </a:p>
        </p:txBody>
      </p:sp>
      <p:pic>
        <p:nvPicPr>
          <p:cNvPr id="7" name="Picture 6">
            <a:extLst>
              <a:ext uri="{FF2B5EF4-FFF2-40B4-BE49-F238E27FC236}">
                <a16:creationId xmlns:a16="http://schemas.microsoft.com/office/drawing/2014/main" id="{AAC83965-1C5B-9EC9-90BE-660C1B36D3E5}"/>
              </a:ext>
            </a:extLst>
          </p:cNvPr>
          <p:cNvPicPr>
            <a:picLocks noChangeAspect="1"/>
          </p:cNvPicPr>
          <p:nvPr/>
        </p:nvPicPr>
        <p:blipFill>
          <a:blip r:embed="rId4"/>
          <a:stretch>
            <a:fillRect/>
          </a:stretch>
        </p:blipFill>
        <p:spPr>
          <a:xfrm>
            <a:off x="628650" y="1256411"/>
            <a:ext cx="8136610" cy="2807833"/>
          </a:xfrm>
          <a:prstGeom prst="rect">
            <a:avLst/>
          </a:prstGeom>
        </p:spPr>
      </p:pic>
    </p:spTree>
    <p:extLst>
      <p:ext uri="{BB962C8B-B14F-4D97-AF65-F5344CB8AC3E}">
        <p14:creationId xmlns:p14="http://schemas.microsoft.com/office/powerpoint/2010/main" val="30888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0899" y="345359"/>
            <a:ext cx="8267379"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i="1" dirty="0">
                <a:solidFill>
                  <a:schemeClr val="bg1">
                    <a:lumMod val="85000"/>
                  </a:schemeClr>
                </a:solidFill>
                <a:latin typeface="+mj-lt"/>
              </a:rPr>
              <a:t>Group Activity (30min)</a:t>
            </a:r>
            <a:endParaRPr dirty="0">
              <a:solidFill>
                <a:schemeClr val="tx1"/>
              </a:solidFill>
              <a:latin typeface="+mj-lt"/>
            </a:endParaRPr>
          </a:p>
        </p:txBody>
      </p:sp>
      <p:sp>
        <p:nvSpPr>
          <p:cNvPr id="2" name="TextBox 1">
            <a:extLst>
              <a:ext uri="{FF2B5EF4-FFF2-40B4-BE49-F238E27FC236}">
                <a16:creationId xmlns:a16="http://schemas.microsoft.com/office/drawing/2014/main" id="{88A8BA81-CCA2-83E7-B246-A2B65EA64408}"/>
              </a:ext>
            </a:extLst>
          </p:cNvPr>
          <p:cNvSpPr txBox="1"/>
          <p:nvPr/>
        </p:nvSpPr>
        <p:spPr>
          <a:xfrm>
            <a:off x="512411" y="1509380"/>
            <a:ext cx="2292783" cy="2585323"/>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202122"/>
                </a:solidFill>
                <a:effectLst/>
                <a:latin typeface="Arial" panose="020B0604020202020204" pitchFamily="34" charset="0"/>
              </a:rPr>
              <a:t>You are given the following animals</a:t>
            </a:r>
          </a:p>
          <a:p>
            <a:pPr marL="285750" indent="-285750">
              <a:buFont typeface="Arial" panose="020B0604020202020204" pitchFamily="34" charset="0"/>
              <a:buChar char="•"/>
            </a:pPr>
            <a:endParaRPr lang="en-US" sz="1800" dirty="0">
              <a:solidFill>
                <a:srgbClr val="202122"/>
              </a:solidFill>
              <a:latin typeface="Arial" panose="020B0604020202020204" pitchFamily="34" charset="0"/>
            </a:endParaRPr>
          </a:p>
          <a:p>
            <a:pPr marL="285750" indent="-285750">
              <a:buFont typeface="Arial" panose="020B0604020202020204" pitchFamily="34" charset="0"/>
              <a:buChar char="•"/>
            </a:pPr>
            <a:r>
              <a:rPr lang="en-US" sz="1800" dirty="0">
                <a:solidFill>
                  <a:srgbClr val="202122"/>
                </a:solidFill>
                <a:latin typeface="Arial" panose="020B0604020202020204" pitchFamily="34" charset="0"/>
              </a:rPr>
              <a:t>Group them into two groups. State the reasoning why you group them into these two groups.  </a:t>
            </a:r>
            <a:endParaRPr lang="en-SG" sz="1800" b="1" dirty="0">
              <a:solidFill>
                <a:srgbClr val="00B0F0"/>
              </a:solidFill>
            </a:endParaRPr>
          </a:p>
        </p:txBody>
      </p:sp>
      <p:pic>
        <p:nvPicPr>
          <p:cNvPr id="4" name="Picture 3">
            <a:extLst>
              <a:ext uri="{FF2B5EF4-FFF2-40B4-BE49-F238E27FC236}">
                <a16:creationId xmlns:a16="http://schemas.microsoft.com/office/drawing/2014/main" id="{2CA1B262-E4E5-48B2-068E-49BF343943D6}"/>
              </a:ext>
            </a:extLst>
          </p:cNvPr>
          <p:cNvPicPr>
            <a:picLocks noChangeAspect="1"/>
          </p:cNvPicPr>
          <p:nvPr/>
        </p:nvPicPr>
        <p:blipFill>
          <a:blip r:embed="rId3"/>
          <a:stretch>
            <a:fillRect/>
          </a:stretch>
        </p:blipFill>
        <p:spPr>
          <a:xfrm>
            <a:off x="3053166" y="1120859"/>
            <a:ext cx="5990095" cy="3362365"/>
          </a:xfrm>
          <a:prstGeom prst="rect">
            <a:avLst/>
          </a:prstGeom>
        </p:spPr>
      </p:pic>
    </p:spTree>
    <p:extLst>
      <p:ext uri="{BB962C8B-B14F-4D97-AF65-F5344CB8AC3E}">
        <p14:creationId xmlns:p14="http://schemas.microsoft.com/office/powerpoint/2010/main" val="3949920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AE1597-F844-B104-3E4B-9D26375F98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E96AD025-48ED-C06A-90D3-D760628DF1D9}"/>
              </a:ext>
            </a:extLst>
          </p:cNvPr>
          <p:cNvSpPr>
            <a:spLocks noGrp="1"/>
          </p:cNvSpPr>
          <p:nvPr>
            <p:ph type="body" idx="1"/>
          </p:nvPr>
        </p:nvSpPr>
        <p:spPr/>
        <p:txBody>
          <a:bodyPr/>
          <a:lstStyle/>
          <a:p>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EasyTimer">
                <a:extLst>
                  <a:ext uri="{FF2B5EF4-FFF2-40B4-BE49-F238E27FC236}">
                    <a16:creationId xmlns:a16="http://schemas.microsoft.com/office/drawing/2014/main" id="{20E0F6CE-42D5-D897-EBB0-FC4FD410AB13}"/>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EasyTimer">
                <a:extLst>
                  <a:ext uri="{FF2B5EF4-FFF2-40B4-BE49-F238E27FC236}">
                    <a16:creationId xmlns:a16="http://schemas.microsoft.com/office/drawing/2014/main" id="{20E0F6CE-42D5-D897-EBB0-FC4FD410AB13}"/>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2932795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25</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572655" y="1429393"/>
            <a:ext cx="7874659" cy="280076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The following terms are used interchangeably:</a:t>
            </a:r>
          </a:p>
          <a:p>
            <a:pPr marL="809625" lvl="2" indent="-342900">
              <a:spcAft>
                <a:spcPts val="1200"/>
              </a:spcAft>
              <a:buFont typeface="Wingdings" panose="05000000000000000000" pitchFamily="2" charset="2"/>
              <a:buChar char="ü"/>
            </a:pPr>
            <a:r>
              <a:rPr lang="en-US" sz="2100" b="1" dirty="0"/>
              <a:t>Row</a:t>
            </a:r>
            <a:r>
              <a:rPr lang="en-US" sz="2100" dirty="0"/>
              <a:t>, observation, datapoint, instance</a:t>
            </a:r>
          </a:p>
          <a:p>
            <a:pPr marL="809625" lvl="2" indent="-342900">
              <a:spcAft>
                <a:spcPts val="1200"/>
              </a:spcAft>
              <a:buFont typeface="Wingdings" panose="05000000000000000000" pitchFamily="2" charset="2"/>
              <a:buChar char="ü"/>
            </a:pPr>
            <a:r>
              <a:rPr lang="en-US" sz="2100" dirty="0"/>
              <a:t>Column, </a:t>
            </a:r>
            <a:r>
              <a:rPr lang="en-US" sz="2100" b="1" dirty="0"/>
              <a:t>attribute</a:t>
            </a:r>
            <a:r>
              <a:rPr lang="en-US" sz="2100" dirty="0"/>
              <a:t>, feature</a:t>
            </a:r>
          </a:p>
          <a:p>
            <a:pPr marL="809625" lvl="2" indent="-342900">
              <a:spcAft>
                <a:spcPts val="1200"/>
              </a:spcAft>
              <a:buFont typeface="Wingdings" panose="05000000000000000000" pitchFamily="2" charset="2"/>
              <a:buChar char="ü"/>
            </a:pPr>
            <a:r>
              <a:rPr lang="en-US" sz="2100" b="1" dirty="0"/>
              <a:t>Target attribute</a:t>
            </a:r>
            <a:r>
              <a:rPr lang="en-US" sz="2100" dirty="0"/>
              <a:t>, target, label </a:t>
            </a:r>
          </a:p>
          <a:p>
            <a:pPr marL="342900" indent="-342900">
              <a:spcAft>
                <a:spcPts val="1200"/>
              </a:spcAft>
              <a:buFont typeface="Arial" panose="020B0604020202020204" pitchFamily="34" charset="0"/>
              <a:buChar char="•"/>
            </a:pPr>
            <a:r>
              <a:rPr lang="en-US" sz="2100" dirty="0"/>
              <a:t>A target attribute is one we are interested in predicting </a:t>
            </a:r>
          </a:p>
          <a:p>
            <a:pPr marL="342900" indent="-342900">
              <a:spcAft>
                <a:spcPts val="1200"/>
              </a:spcAft>
              <a:buFont typeface="Arial" panose="020B0604020202020204" pitchFamily="34" charset="0"/>
              <a:buChar char="•"/>
            </a:pPr>
            <a:endParaRPr lang="en-US" sz="2100" dirty="0"/>
          </a:p>
        </p:txBody>
      </p:sp>
    </p:spTree>
    <p:extLst>
      <p:ext uri="{BB962C8B-B14F-4D97-AF65-F5344CB8AC3E}">
        <p14:creationId xmlns:p14="http://schemas.microsoft.com/office/powerpoint/2010/main" val="2505008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26</a:t>
            </a:fld>
            <a:endParaRPr lang="en-SG"/>
          </a:p>
        </p:txBody>
      </p:sp>
      <p:pic>
        <p:nvPicPr>
          <p:cNvPr id="4" name="Picture 3">
            <a:extLst>
              <a:ext uri="{FF2B5EF4-FFF2-40B4-BE49-F238E27FC236}">
                <a16:creationId xmlns:a16="http://schemas.microsoft.com/office/drawing/2014/main" id="{2DE24039-1FBE-F9A5-9B1B-CF743F793A78}"/>
              </a:ext>
            </a:extLst>
          </p:cNvPr>
          <p:cNvPicPr>
            <a:picLocks noChangeAspect="1"/>
          </p:cNvPicPr>
          <p:nvPr/>
        </p:nvPicPr>
        <p:blipFill>
          <a:blip r:embed="rId3"/>
          <a:stretch>
            <a:fillRect/>
          </a:stretch>
        </p:blipFill>
        <p:spPr>
          <a:xfrm>
            <a:off x="1680401" y="1336452"/>
            <a:ext cx="5783198" cy="3430811"/>
          </a:xfrm>
          <a:prstGeom prst="rect">
            <a:avLst/>
          </a:prstGeom>
        </p:spPr>
      </p:pic>
      <p:sp>
        <p:nvSpPr>
          <p:cNvPr id="3" name="TextBox 2">
            <a:extLst>
              <a:ext uri="{FF2B5EF4-FFF2-40B4-BE49-F238E27FC236}">
                <a16:creationId xmlns:a16="http://schemas.microsoft.com/office/drawing/2014/main" id="{4CA37A99-C874-73A5-621B-8DC17FC54F4F}"/>
              </a:ext>
            </a:extLst>
          </p:cNvPr>
          <p:cNvSpPr txBox="1"/>
          <p:nvPr/>
        </p:nvSpPr>
        <p:spPr>
          <a:xfrm>
            <a:off x="628650" y="951195"/>
            <a:ext cx="2657960" cy="307777"/>
          </a:xfrm>
          <a:prstGeom prst="rect">
            <a:avLst/>
          </a:prstGeom>
          <a:noFill/>
        </p:spPr>
        <p:txBody>
          <a:bodyPr wrap="square" rtlCol="0">
            <a:spAutoFit/>
          </a:bodyPr>
          <a:lstStyle/>
          <a:p>
            <a:r>
              <a:rPr lang="en-SG" dirty="0"/>
              <a:t>Tabular Data</a:t>
            </a:r>
          </a:p>
        </p:txBody>
      </p:sp>
    </p:spTree>
    <p:extLst>
      <p:ext uri="{BB962C8B-B14F-4D97-AF65-F5344CB8AC3E}">
        <p14:creationId xmlns:p14="http://schemas.microsoft.com/office/powerpoint/2010/main" val="2018392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27</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628649" y="951195"/>
            <a:ext cx="4191323" cy="307777"/>
          </a:xfrm>
          <a:prstGeom prst="rect">
            <a:avLst/>
          </a:prstGeom>
          <a:noFill/>
        </p:spPr>
        <p:txBody>
          <a:bodyPr wrap="square" rtlCol="0">
            <a:spAutoFit/>
          </a:bodyPr>
          <a:lstStyle/>
          <a:p>
            <a:r>
              <a:rPr lang="en-SG" dirty="0"/>
              <a:t>Tabular Data – Breast cancer datasets</a:t>
            </a:r>
          </a:p>
        </p:txBody>
      </p:sp>
      <p:pic>
        <p:nvPicPr>
          <p:cNvPr id="6" name="Picture 5">
            <a:extLst>
              <a:ext uri="{FF2B5EF4-FFF2-40B4-BE49-F238E27FC236}">
                <a16:creationId xmlns:a16="http://schemas.microsoft.com/office/drawing/2014/main" id="{C2C52DDC-BD9A-8A44-38C4-D9D866019802}"/>
              </a:ext>
            </a:extLst>
          </p:cNvPr>
          <p:cNvPicPr>
            <a:picLocks noChangeAspect="1"/>
          </p:cNvPicPr>
          <p:nvPr/>
        </p:nvPicPr>
        <p:blipFill>
          <a:blip r:embed="rId3"/>
          <a:stretch>
            <a:fillRect/>
          </a:stretch>
        </p:blipFill>
        <p:spPr>
          <a:xfrm>
            <a:off x="426204" y="1669995"/>
            <a:ext cx="8609308" cy="2914411"/>
          </a:xfrm>
          <a:prstGeom prst="rect">
            <a:avLst/>
          </a:prstGeom>
        </p:spPr>
      </p:pic>
      <p:sp>
        <p:nvSpPr>
          <p:cNvPr id="7" name="TextBox 6">
            <a:extLst>
              <a:ext uri="{FF2B5EF4-FFF2-40B4-BE49-F238E27FC236}">
                <a16:creationId xmlns:a16="http://schemas.microsoft.com/office/drawing/2014/main" id="{615B6EE2-6EC8-D50A-0A49-B094C6861818}"/>
              </a:ext>
            </a:extLst>
          </p:cNvPr>
          <p:cNvSpPr txBox="1"/>
          <p:nvPr/>
        </p:nvSpPr>
        <p:spPr>
          <a:xfrm>
            <a:off x="1334207" y="4521946"/>
            <a:ext cx="697424" cy="307777"/>
          </a:xfrm>
          <a:prstGeom prst="rect">
            <a:avLst/>
          </a:prstGeom>
          <a:noFill/>
        </p:spPr>
        <p:txBody>
          <a:bodyPr wrap="square" rtlCol="0">
            <a:spAutoFit/>
          </a:bodyPr>
          <a:lstStyle/>
          <a:p>
            <a:r>
              <a:rPr lang="en-SG" dirty="0">
                <a:solidFill>
                  <a:srgbClr val="FF0000"/>
                </a:solidFill>
              </a:rPr>
              <a:t>Label </a:t>
            </a:r>
          </a:p>
        </p:txBody>
      </p:sp>
      <p:sp>
        <p:nvSpPr>
          <p:cNvPr id="8" name="TextBox 7">
            <a:extLst>
              <a:ext uri="{FF2B5EF4-FFF2-40B4-BE49-F238E27FC236}">
                <a16:creationId xmlns:a16="http://schemas.microsoft.com/office/drawing/2014/main" id="{2AF14728-47A0-8652-E63A-F81CA35FFDED}"/>
              </a:ext>
            </a:extLst>
          </p:cNvPr>
          <p:cNvSpPr txBox="1"/>
          <p:nvPr/>
        </p:nvSpPr>
        <p:spPr>
          <a:xfrm>
            <a:off x="4157904" y="1296852"/>
            <a:ext cx="2959207" cy="307777"/>
          </a:xfrm>
          <a:prstGeom prst="rect">
            <a:avLst/>
          </a:prstGeom>
          <a:noFill/>
        </p:spPr>
        <p:txBody>
          <a:bodyPr wrap="square" rtlCol="0">
            <a:spAutoFit/>
          </a:bodyPr>
          <a:lstStyle/>
          <a:p>
            <a:pPr algn="ctr"/>
            <a:r>
              <a:rPr lang="en-SG" dirty="0">
                <a:solidFill>
                  <a:srgbClr val="FF0000"/>
                </a:solidFill>
              </a:rPr>
              <a:t>Features</a:t>
            </a:r>
          </a:p>
        </p:txBody>
      </p:sp>
      <p:sp>
        <p:nvSpPr>
          <p:cNvPr id="9" name="Right Brace 8">
            <a:extLst>
              <a:ext uri="{FF2B5EF4-FFF2-40B4-BE49-F238E27FC236}">
                <a16:creationId xmlns:a16="http://schemas.microsoft.com/office/drawing/2014/main" id="{B6D7B095-E32A-FD81-6159-A0740F7D7891}"/>
              </a:ext>
            </a:extLst>
          </p:cNvPr>
          <p:cNvSpPr/>
          <p:nvPr/>
        </p:nvSpPr>
        <p:spPr>
          <a:xfrm rot="16200000">
            <a:off x="5483620" y="-1619081"/>
            <a:ext cx="307776" cy="679600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b="1" dirty="0"/>
          </a:p>
        </p:txBody>
      </p:sp>
      <p:sp>
        <p:nvSpPr>
          <p:cNvPr id="11" name="TextBox 10">
            <a:extLst>
              <a:ext uri="{FF2B5EF4-FFF2-40B4-BE49-F238E27FC236}">
                <a16:creationId xmlns:a16="http://schemas.microsoft.com/office/drawing/2014/main" id="{8494CA32-C4F0-6143-F347-906663BBFAA9}"/>
              </a:ext>
            </a:extLst>
          </p:cNvPr>
          <p:cNvSpPr txBox="1"/>
          <p:nvPr/>
        </p:nvSpPr>
        <p:spPr>
          <a:xfrm>
            <a:off x="-46496" y="4918052"/>
            <a:ext cx="4572000" cy="215444"/>
          </a:xfrm>
          <a:prstGeom prst="rect">
            <a:avLst/>
          </a:prstGeom>
          <a:noFill/>
        </p:spPr>
        <p:txBody>
          <a:bodyPr wrap="square">
            <a:spAutoFit/>
          </a:bodyPr>
          <a:lstStyle/>
          <a:p>
            <a:r>
              <a:rPr lang="en-SG" sz="800" dirty="0"/>
              <a:t>Source: https://www.kaggle.com/datasets/uciml/breast-cancer-wisconsin-data</a:t>
            </a:r>
          </a:p>
        </p:txBody>
      </p:sp>
    </p:spTree>
    <p:extLst>
      <p:ext uri="{BB962C8B-B14F-4D97-AF65-F5344CB8AC3E}">
        <p14:creationId xmlns:p14="http://schemas.microsoft.com/office/powerpoint/2010/main" val="3286094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258DD4-5ECC-8B20-DE29-91008BD12F91}"/>
              </a:ext>
            </a:extLst>
          </p:cNvPr>
          <p:cNvPicPr>
            <a:picLocks noChangeAspect="1"/>
          </p:cNvPicPr>
          <p:nvPr/>
        </p:nvPicPr>
        <p:blipFill>
          <a:blip r:embed="rId3"/>
          <a:stretch>
            <a:fillRect/>
          </a:stretch>
        </p:blipFill>
        <p:spPr>
          <a:xfrm>
            <a:off x="1811947" y="1198881"/>
            <a:ext cx="5520105" cy="3409106"/>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28</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628650" y="951195"/>
            <a:ext cx="2657960" cy="307777"/>
          </a:xfrm>
          <a:prstGeom prst="rect">
            <a:avLst/>
          </a:prstGeom>
          <a:noFill/>
        </p:spPr>
        <p:txBody>
          <a:bodyPr wrap="square" rtlCol="0">
            <a:spAutoFit/>
          </a:bodyPr>
          <a:lstStyle/>
          <a:p>
            <a:r>
              <a:rPr lang="en-SG" dirty="0"/>
              <a:t>Image Data</a:t>
            </a:r>
          </a:p>
        </p:txBody>
      </p:sp>
      <p:sp>
        <p:nvSpPr>
          <p:cNvPr id="8" name="TextBox 7">
            <a:extLst>
              <a:ext uri="{FF2B5EF4-FFF2-40B4-BE49-F238E27FC236}">
                <a16:creationId xmlns:a16="http://schemas.microsoft.com/office/drawing/2014/main" id="{28C6F2A9-BB0D-8076-49AA-BB69205E4C60}"/>
              </a:ext>
            </a:extLst>
          </p:cNvPr>
          <p:cNvSpPr txBox="1"/>
          <p:nvPr/>
        </p:nvSpPr>
        <p:spPr>
          <a:xfrm>
            <a:off x="6495143" y="1198881"/>
            <a:ext cx="697424" cy="307777"/>
          </a:xfrm>
          <a:prstGeom prst="rect">
            <a:avLst/>
          </a:prstGeom>
          <a:noFill/>
        </p:spPr>
        <p:txBody>
          <a:bodyPr wrap="square" rtlCol="0">
            <a:spAutoFit/>
          </a:bodyPr>
          <a:lstStyle/>
          <a:p>
            <a:r>
              <a:rPr lang="en-SG" dirty="0">
                <a:solidFill>
                  <a:srgbClr val="FF0000"/>
                </a:solidFill>
              </a:rPr>
              <a:t>Label </a:t>
            </a:r>
          </a:p>
        </p:txBody>
      </p:sp>
      <p:sp>
        <p:nvSpPr>
          <p:cNvPr id="10" name="TextBox 9">
            <a:extLst>
              <a:ext uri="{FF2B5EF4-FFF2-40B4-BE49-F238E27FC236}">
                <a16:creationId xmlns:a16="http://schemas.microsoft.com/office/drawing/2014/main" id="{3E10D453-894F-1A71-DD70-72CEB1E1CCD9}"/>
              </a:ext>
            </a:extLst>
          </p:cNvPr>
          <p:cNvSpPr txBox="1"/>
          <p:nvPr/>
        </p:nvSpPr>
        <p:spPr>
          <a:xfrm>
            <a:off x="3396252" y="4454098"/>
            <a:ext cx="2959207" cy="307777"/>
          </a:xfrm>
          <a:prstGeom prst="rect">
            <a:avLst/>
          </a:prstGeom>
          <a:noFill/>
        </p:spPr>
        <p:txBody>
          <a:bodyPr wrap="square" rtlCol="0">
            <a:spAutoFit/>
          </a:bodyPr>
          <a:lstStyle/>
          <a:p>
            <a:r>
              <a:rPr lang="en-SG" dirty="0">
                <a:solidFill>
                  <a:srgbClr val="FF0000"/>
                </a:solidFill>
              </a:rPr>
              <a:t>Extracted Feature by D-CNN</a:t>
            </a:r>
          </a:p>
        </p:txBody>
      </p:sp>
      <p:sp>
        <p:nvSpPr>
          <p:cNvPr id="21" name="TextBox 20">
            <a:extLst>
              <a:ext uri="{FF2B5EF4-FFF2-40B4-BE49-F238E27FC236}">
                <a16:creationId xmlns:a16="http://schemas.microsoft.com/office/drawing/2014/main" id="{A7BA7938-4FAF-1BDB-933C-67BCEAD24163}"/>
              </a:ext>
            </a:extLst>
          </p:cNvPr>
          <p:cNvSpPr txBox="1"/>
          <p:nvPr/>
        </p:nvSpPr>
        <p:spPr>
          <a:xfrm>
            <a:off x="397" y="4897998"/>
            <a:ext cx="8368687" cy="230832"/>
          </a:xfrm>
          <a:prstGeom prst="rect">
            <a:avLst/>
          </a:prstGeom>
          <a:noFill/>
        </p:spPr>
        <p:txBody>
          <a:bodyPr wrap="square">
            <a:spAutoFit/>
          </a:bodyPr>
          <a:lstStyle/>
          <a:p>
            <a:r>
              <a:rPr lang="en-SG" sz="900" dirty="0"/>
              <a:t>Source: https://towardsdatascience.com/creating-a-multilayer-perceptron-mlp-classifier-model-to-identify-handwritten-digits-9bac1b16fe10</a:t>
            </a:r>
          </a:p>
        </p:txBody>
      </p:sp>
    </p:spTree>
    <p:extLst>
      <p:ext uri="{BB962C8B-B14F-4D97-AF65-F5344CB8AC3E}">
        <p14:creationId xmlns:p14="http://schemas.microsoft.com/office/powerpoint/2010/main" val="74133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29</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628650" y="951195"/>
            <a:ext cx="2657960" cy="307777"/>
          </a:xfrm>
          <a:prstGeom prst="rect">
            <a:avLst/>
          </a:prstGeom>
          <a:noFill/>
        </p:spPr>
        <p:txBody>
          <a:bodyPr wrap="square" rtlCol="0">
            <a:spAutoFit/>
          </a:bodyPr>
          <a:lstStyle/>
          <a:p>
            <a:r>
              <a:rPr lang="en-SG" dirty="0"/>
              <a:t>Image Data</a:t>
            </a:r>
          </a:p>
        </p:txBody>
      </p:sp>
      <p:pic>
        <p:nvPicPr>
          <p:cNvPr id="7" name="Picture 6">
            <a:extLst>
              <a:ext uri="{FF2B5EF4-FFF2-40B4-BE49-F238E27FC236}">
                <a16:creationId xmlns:a16="http://schemas.microsoft.com/office/drawing/2014/main" id="{B27BBBA8-04B4-58B4-F0B1-43A195449DF2}"/>
              </a:ext>
            </a:extLst>
          </p:cNvPr>
          <p:cNvPicPr>
            <a:picLocks noChangeAspect="1"/>
          </p:cNvPicPr>
          <p:nvPr/>
        </p:nvPicPr>
        <p:blipFill>
          <a:blip r:embed="rId3"/>
          <a:stretch>
            <a:fillRect/>
          </a:stretch>
        </p:blipFill>
        <p:spPr>
          <a:xfrm>
            <a:off x="1771650" y="1347809"/>
            <a:ext cx="5913048" cy="3376905"/>
          </a:xfrm>
          <a:prstGeom prst="rect">
            <a:avLst/>
          </a:prstGeom>
        </p:spPr>
      </p:pic>
      <p:sp>
        <p:nvSpPr>
          <p:cNvPr id="8" name="TextBox 7">
            <a:extLst>
              <a:ext uri="{FF2B5EF4-FFF2-40B4-BE49-F238E27FC236}">
                <a16:creationId xmlns:a16="http://schemas.microsoft.com/office/drawing/2014/main" id="{28C6F2A9-BB0D-8076-49AA-BB69205E4C60}"/>
              </a:ext>
            </a:extLst>
          </p:cNvPr>
          <p:cNvSpPr txBox="1"/>
          <p:nvPr/>
        </p:nvSpPr>
        <p:spPr>
          <a:xfrm>
            <a:off x="6602278" y="2373430"/>
            <a:ext cx="697424" cy="307777"/>
          </a:xfrm>
          <a:prstGeom prst="rect">
            <a:avLst/>
          </a:prstGeom>
          <a:noFill/>
        </p:spPr>
        <p:txBody>
          <a:bodyPr wrap="square" rtlCol="0">
            <a:spAutoFit/>
          </a:bodyPr>
          <a:lstStyle/>
          <a:p>
            <a:r>
              <a:rPr lang="en-SG" dirty="0">
                <a:solidFill>
                  <a:srgbClr val="FF0000"/>
                </a:solidFill>
              </a:rPr>
              <a:t>Label </a:t>
            </a:r>
          </a:p>
        </p:txBody>
      </p:sp>
      <p:sp>
        <p:nvSpPr>
          <p:cNvPr id="9" name="Rectangle: Rounded Corners 8">
            <a:extLst>
              <a:ext uri="{FF2B5EF4-FFF2-40B4-BE49-F238E27FC236}">
                <a16:creationId xmlns:a16="http://schemas.microsoft.com/office/drawing/2014/main" id="{D9F159F2-E038-0758-7564-6CF02839F2E7}"/>
              </a:ext>
            </a:extLst>
          </p:cNvPr>
          <p:cNvSpPr/>
          <p:nvPr/>
        </p:nvSpPr>
        <p:spPr>
          <a:xfrm>
            <a:off x="5819614" y="2681207"/>
            <a:ext cx="2057400" cy="1464471"/>
          </a:xfrm>
          <a:prstGeom prst="roundRect">
            <a:avLst>
              <a:gd name="adj" fmla="val 8201"/>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3E10D453-894F-1A71-DD70-72CEB1E1CCD9}"/>
              </a:ext>
            </a:extLst>
          </p:cNvPr>
          <p:cNvSpPr txBox="1"/>
          <p:nvPr/>
        </p:nvSpPr>
        <p:spPr>
          <a:xfrm>
            <a:off x="5556143" y="1038705"/>
            <a:ext cx="2959207" cy="307777"/>
          </a:xfrm>
          <a:prstGeom prst="rect">
            <a:avLst/>
          </a:prstGeom>
          <a:noFill/>
        </p:spPr>
        <p:txBody>
          <a:bodyPr wrap="square" rtlCol="0">
            <a:spAutoFit/>
          </a:bodyPr>
          <a:lstStyle/>
          <a:p>
            <a:r>
              <a:rPr lang="en-SG" dirty="0">
                <a:solidFill>
                  <a:srgbClr val="FF0000"/>
                </a:solidFill>
              </a:rPr>
              <a:t>Extracted Feature by D-CNN</a:t>
            </a:r>
          </a:p>
        </p:txBody>
      </p:sp>
      <p:cxnSp>
        <p:nvCxnSpPr>
          <p:cNvPr id="12" name="Straight Arrow Connector 11">
            <a:extLst>
              <a:ext uri="{FF2B5EF4-FFF2-40B4-BE49-F238E27FC236}">
                <a16:creationId xmlns:a16="http://schemas.microsoft.com/office/drawing/2014/main" id="{F6C306A0-FE90-40D1-7C51-77199E3F80FC}"/>
              </a:ext>
            </a:extLst>
          </p:cNvPr>
          <p:cNvCxnSpPr/>
          <p:nvPr/>
        </p:nvCxnSpPr>
        <p:spPr>
          <a:xfrm flipH="1">
            <a:off x="5176434" y="1377016"/>
            <a:ext cx="898902" cy="725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3068393-CB5D-8902-1092-0AC7CB9A25CF}"/>
              </a:ext>
            </a:extLst>
          </p:cNvPr>
          <p:cNvCxnSpPr>
            <a:cxnSpLocks/>
          </p:cNvCxnSpPr>
          <p:nvPr/>
        </p:nvCxnSpPr>
        <p:spPr>
          <a:xfrm flipH="1">
            <a:off x="4215539" y="1377016"/>
            <a:ext cx="1859797" cy="420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1D23F1-261E-045F-BE6D-FB6C83D577CD}"/>
              </a:ext>
            </a:extLst>
          </p:cNvPr>
          <p:cNvSpPr txBox="1"/>
          <p:nvPr/>
        </p:nvSpPr>
        <p:spPr>
          <a:xfrm>
            <a:off x="-12592" y="4918711"/>
            <a:ext cx="6470542" cy="215444"/>
          </a:xfrm>
          <a:prstGeom prst="rect">
            <a:avLst/>
          </a:prstGeom>
          <a:noFill/>
        </p:spPr>
        <p:txBody>
          <a:bodyPr wrap="square">
            <a:spAutoFit/>
          </a:bodyPr>
          <a:lstStyle/>
          <a:p>
            <a:r>
              <a:rPr lang="en-SG" sz="800" dirty="0"/>
              <a:t>Source: https://www.medrxiv.org/content/10.1101/2021.08.12.21261954v1.full</a:t>
            </a:r>
          </a:p>
        </p:txBody>
      </p:sp>
    </p:spTree>
    <p:extLst>
      <p:ext uri="{BB962C8B-B14F-4D97-AF65-F5344CB8AC3E}">
        <p14:creationId xmlns:p14="http://schemas.microsoft.com/office/powerpoint/2010/main" val="2097470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AE1597-F844-B104-3E4B-9D26375F98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E96AD025-48ED-C06A-90D3-D760628DF1D9}"/>
              </a:ext>
            </a:extLst>
          </p:cNvPr>
          <p:cNvSpPr>
            <a:spLocks noGrp="1"/>
          </p:cNvSpPr>
          <p:nvPr>
            <p:ph type="body" idx="1"/>
          </p:nvPr>
        </p:nvSpPr>
        <p:spPr/>
        <p:txBody>
          <a:bodyPr/>
          <a:lstStyle/>
          <a:p>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EasyTimer">
                <a:extLst>
                  <a:ext uri="{FF2B5EF4-FFF2-40B4-BE49-F238E27FC236}">
                    <a16:creationId xmlns:a16="http://schemas.microsoft.com/office/drawing/2014/main" id="{51725F3A-49F0-951D-49FF-3298B2DB0E7B}"/>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Add-in 5" title="EasyTimer">
                <a:extLst>
                  <a:ext uri="{FF2B5EF4-FFF2-40B4-BE49-F238E27FC236}">
                    <a16:creationId xmlns:a16="http://schemas.microsoft.com/office/drawing/2014/main" id="{51725F3A-49F0-951D-49FF-3298B2DB0E7B}"/>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3813544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Number of Samples Needed</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30</a:t>
            </a:fld>
            <a:endParaRPr lang="en-SG"/>
          </a:p>
        </p:txBody>
      </p:sp>
      <p:sp>
        <p:nvSpPr>
          <p:cNvPr id="7" name="TextBox 6">
            <a:extLst>
              <a:ext uri="{FF2B5EF4-FFF2-40B4-BE49-F238E27FC236}">
                <a16:creationId xmlns:a16="http://schemas.microsoft.com/office/drawing/2014/main" id="{6270AB77-80A9-7718-39BC-62E4609A45FD}"/>
              </a:ext>
            </a:extLst>
          </p:cNvPr>
          <p:cNvSpPr txBox="1"/>
          <p:nvPr/>
        </p:nvSpPr>
        <p:spPr>
          <a:xfrm>
            <a:off x="628648" y="996156"/>
            <a:ext cx="8096250" cy="3791872"/>
          </a:xfrm>
          <a:prstGeom prst="rect">
            <a:avLst/>
          </a:prstGeom>
          <a:noFill/>
        </p:spPr>
        <p:txBody>
          <a:bodyPr wrap="square">
            <a:spAutoFit/>
          </a:bodyPr>
          <a:lstStyle/>
          <a:p>
            <a:pPr algn="l" fontAlgn="base">
              <a:lnSpc>
                <a:spcPct val="150000"/>
              </a:lnSpc>
            </a:pPr>
            <a:r>
              <a:rPr lang="en-US" sz="1800" b="0" dirty="0">
                <a:solidFill>
                  <a:schemeClr val="tx1"/>
                </a:solidFill>
                <a:effectLst/>
                <a:latin typeface="+mj-lt"/>
                <a:cs typeface="Times New Roman" panose="02020603050405020304" pitchFamily="18" charset="0"/>
              </a:rPr>
              <a:t>It depends! No one knows.</a:t>
            </a:r>
          </a:p>
          <a:p>
            <a:pPr marL="285750" indent="-285750" algn="l" fontAlgn="base">
              <a:lnSpc>
                <a:spcPct val="150000"/>
              </a:lnSpc>
              <a:buFont typeface="Arial" panose="020B0604020202020204" pitchFamily="34" charset="0"/>
              <a:buChar char="•"/>
            </a:pPr>
            <a:r>
              <a:rPr lang="en-US" b="1" i="0" dirty="0">
                <a:solidFill>
                  <a:schemeClr val="tx1"/>
                </a:solidFill>
                <a:effectLst/>
                <a:latin typeface="+mj-lt"/>
                <a:cs typeface="Times New Roman" panose="02020603050405020304" pitchFamily="18" charset="0"/>
              </a:rPr>
              <a:t>The complexity of the problem</a:t>
            </a:r>
            <a:r>
              <a:rPr lang="en-US" b="0" i="0" dirty="0">
                <a:solidFill>
                  <a:schemeClr val="tx1"/>
                </a:solidFill>
                <a:effectLst/>
                <a:latin typeface="+mj-lt"/>
                <a:cs typeface="Times New Roman" panose="02020603050405020304" pitchFamily="18" charset="0"/>
              </a:rPr>
              <a:t>, nominally the unknown underlying function that best relates your input variables to the output variable.</a:t>
            </a:r>
          </a:p>
          <a:p>
            <a:pPr marL="285750" indent="-285750" algn="l" fontAlgn="base">
              <a:lnSpc>
                <a:spcPct val="150000"/>
              </a:lnSpc>
              <a:buFont typeface="Arial" panose="020B0604020202020204" pitchFamily="34" charset="0"/>
              <a:buChar char="•"/>
            </a:pPr>
            <a:r>
              <a:rPr lang="en-US" b="1" i="0" dirty="0">
                <a:solidFill>
                  <a:schemeClr val="tx1"/>
                </a:solidFill>
                <a:effectLst/>
                <a:latin typeface="+mj-lt"/>
                <a:cs typeface="Times New Roman" panose="02020603050405020304" pitchFamily="18" charset="0"/>
              </a:rPr>
              <a:t>The complexity of the learning algorithm</a:t>
            </a:r>
            <a:r>
              <a:rPr lang="en-US" b="0" i="0" dirty="0">
                <a:solidFill>
                  <a:schemeClr val="tx1"/>
                </a:solidFill>
                <a:effectLst/>
                <a:latin typeface="+mj-lt"/>
                <a:cs typeface="Times New Roman" panose="02020603050405020304" pitchFamily="18" charset="0"/>
              </a:rPr>
              <a:t>, nominally the algorithm used to inductively learn the unknown underlying mapping function from specific examples.</a:t>
            </a:r>
          </a:p>
          <a:p>
            <a:pPr marL="285750" indent="-285750" algn="l" fontAlgn="base">
              <a:lnSpc>
                <a:spcPct val="150000"/>
              </a:lnSpc>
              <a:buFont typeface="Arial" panose="020B0604020202020204" pitchFamily="34" charset="0"/>
              <a:buChar char="•"/>
            </a:pPr>
            <a:endParaRPr lang="en-US" dirty="0">
              <a:solidFill>
                <a:schemeClr val="tx1"/>
              </a:solidFill>
              <a:latin typeface="+mj-lt"/>
              <a:cs typeface="Times New Roman" panose="02020603050405020304" pitchFamily="18" charset="0"/>
            </a:endParaRPr>
          </a:p>
          <a:p>
            <a:pPr algn="l" fontAlgn="base">
              <a:lnSpc>
                <a:spcPct val="150000"/>
              </a:lnSpc>
            </a:pPr>
            <a:r>
              <a:rPr lang="en-US" sz="1800" dirty="0">
                <a:solidFill>
                  <a:schemeClr val="tx1"/>
                </a:solidFill>
                <a:latin typeface="+mj-lt"/>
                <a:cs typeface="Times New Roman" panose="02020603050405020304" pitchFamily="18" charset="0"/>
              </a:rPr>
              <a:t>A starting point:</a:t>
            </a:r>
          </a:p>
          <a:p>
            <a:pPr marL="285750" indent="-285750" fontAlgn="base">
              <a:lnSpc>
                <a:spcPct val="150000"/>
              </a:lnSpc>
              <a:buFont typeface="Arial" panose="020B0604020202020204" pitchFamily="34" charset="0"/>
              <a:buChar char="•"/>
            </a:pPr>
            <a:r>
              <a:rPr lang="en-US" b="0" i="0" dirty="0">
                <a:solidFill>
                  <a:schemeClr val="tx1"/>
                </a:solidFill>
                <a:effectLst/>
                <a:latin typeface="+mj-lt"/>
                <a:cs typeface="Times New Roman" panose="02020603050405020304" pitchFamily="18" charset="0"/>
              </a:rPr>
              <a:t>Number of samples = Number of class * 1000</a:t>
            </a:r>
          </a:p>
          <a:p>
            <a:pPr marL="285750" indent="-285750" algn="l" fontAlgn="base">
              <a:lnSpc>
                <a:spcPct val="150000"/>
              </a:lnSpc>
              <a:buFont typeface="Arial" panose="020B0604020202020204" pitchFamily="34" charset="0"/>
              <a:buChar char="•"/>
            </a:pPr>
            <a:r>
              <a:rPr lang="en-US" b="0" i="0" dirty="0">
                <a:solidFill>
                  <a:schemeClr val="tx1"/>
                </a:solidFill>
                <a:effectLst/>
                <a:latin typeface="+mj-lt"/>
                <a:cs typeface="Times New Roman" panose="02020603050405020304" pitchFamily="18" charset="0"/>
              </a:rPr>
              <a:t>Number of samples = Number of features * 10 for machine learning </a:t>
            </a:r>
          </a:p>
          <a:p>
            <a:pPr marL="285750" indent="-285750" fontAlgn="base">
              <a:lnSpc>
                <a:spcPct val="150000"/>
              </a:lnSpc>
              <a:buFont typeface="Arial" panose="020B0604020202020204" pitchFamily="34" charset="0"/>
              <a:buChar char="•"/>
            </a:pPr>
            <a:r>
              <a:rPr lang="en-US" b="0" i="0" dirty="0">
                <a:solidFill>
                  <a:schemeClr val="tx1"/>
                </a:solidFill>
                <a:effectLst/>
                <a:latin typeface="+mj-lt"/>
                <a:cs typeface="Times New Roman" panose="02020603050405020304" pitchFamily="18" charset="0"/>
              </a:rPr>
              <a:t>Number of samples = Number of weights * 50 for Artificial Neural Network [1]</a:t>
            </a:r>
          </a:p>
          <a:p>
            <a:pPr marL="285750" indent="-285750" fontAlgn="base">
              <a:lnSpc>
                <a:spcPct val="150000"/>
              </a:lnSpc>
              <a:buFont typeface="Arial" panose="020B0604020202020204" pitchFamily="34" charset="0"/>
              <a:buChar char="•"/>
            </a:pPr>
            <a:endParaRPr lang="en-US" b="0" i="0" dirty="0">
              <a:solidFill>
                <a:schemeClr val="tx1"/>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2DEF9152-921B-FB9C-2808-466129B73755}"/>
              </a:ext>
            </a:extLst>
          </p:cNvPr>
          <p:cNvSpPr txBox="1"/>
          <p:nvPr/>
        </p:nvSpPr>
        <p:spPr>
          <a:xfrm>
            <a:off x="0" y="4804946"/>
            <a:ext cx="6896746" cy="338554"/>
          </a:xfrm>
          <a:prstGeom prst="rect">
            <a:avLst/>
          </a:prstGeom>
          <a:noFill/>
        </p:spPr>
        <p:txBody>
          <a:bodyPr wrap="square">
            <a:spAutoFit/>
          </a:bodyPr>
          <a:lstStyle/>
          <a:p>
            <a:r>
              <a:rPr lang="en-SG" sz="800" dirty="0"/>
              <a:t>[</a:t>
            </a:r>
            <a:r>
              <a:rPr lang="en-US" sz="800" b="0" i="0" dirty="0">
                <a:solidFill>
                  <a:schemeClr val="tx1"/>
                </a:solidFill>
                <a:effectLst/>
                <a:latin typeface="+mj-lt"/>
                <a:cs typeface="Times New Roman" panose="02020603050405020304" pitchFamily="18" charset="0"/>
              </a:rPr>
              <a:t>1</a:t>
            </a:r>
            <a:r>
              <a:rPr lang="en-SG" sz="800" dirty="0"/>
              <a:t>] </a:t>
            </a:r>
            <a:r>
              <a:rPr lang="en-US" sz="800" b="0" i="0" dirty="0" err="1">
                <a:solidFill>
                  <a:srgbClr val="222222"/>
                </a:solidFill>
                <a:effectLst/>
                <a:latin typeface="Arial" panose="020B0604020202020204" pitchFamily="34" charset="0"/>
              </a:rPr>
              <a:t>Alwosheel</a:t>
            </a:r>
            <a:r>
              <a:rPr lang="en-US" sz="800" b="0" i="0" dirty="0">
                <a:solidFill>
                  <a:srgbClr val="222222"/>
                </a:solidFill>
                <a:effectLst/>
                <a:latin typeface="Arial" panose="020B0604020202020204" pitchFamily="34" charset="0"/>
              </a:rPr>
              <a:t>, A., van </a:t>
            </a:r>
            <a:r>
              <a:rPr lang="en-US" sz="800" b="0" i="0" dirty="0" err="1">
                <a:solidFill>
                  <a:srgbClr val="222222"/>
                </a:solidFill>
                <a:effectLst/>
                <a:latin typeface="Arial" panose="020B0604020202020204" pitchFamily="34" charset="0"/>
              </a:rPr>
              <a:t>Cranenburgh</a:t>
            </a:r>
            <a:r>
              <a:rPr lang="en-US" sz="800" b="0" i="0" dirty="0">
                <a:solidFill>
                  <a:srgbClr val="222222"/>
                </a:solidFill>
                <a:effectLst/>
                <a:latin typeface="Arial" panose="020B0604020202020204" pitchFamily="34" charset="0"/>
              </a:rPr>
              <a:t>, S., &amp; Chorus, C. G. (2018). Is your dataset big enough? Sample size requirements when using artificial neural networks for discrete choice analysis. </a:t>
            </a:r>
            <a:r>
              <a:rPr lang="en-US" sz="800" b="0" i="1" dirty="0">
                <a:solidFill>
                  <a:srgbClr val="222222"/>
                </a:solidFill>
                <a:effectLst/>
                <a:latin typeface="Arial" panose="020B0604020202020204" pitchFamily="34" charset="0"/>
              </a:rPr>
              <a:t>Journal of choice modelling</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28</a:t>
            </a:r>
            <a:r>
              <a:rPr lang="en-US" sz="800" b="0" i="0" dirty="0">
                <a:solidFill>
                  <a:srgbClr val="222222"/>
                </a:solidFill>
                <a:effectLst/>
                <a:latin typeface="Arial" panose="020B0604020202020204" pitchFamily="34" charset="0"/>
              </a:rPr>
              <a:t>, 167-182.</a:t>
            </a:r>
            <a:endParaRPr lang="en-SG" sz="800" dirty="0"/>
          </a:p>
        </p:txBody>
      </p:sp>
    </p:spTree>
    <p:extLst>
      <p:ext uri="{BB962C8B-B14F-4D97-AF65-F5344CB8AC3E}">
        <p14:creationId xmlns:p14="http://schemas.microsoft.com/office/powerpoint/2010/main" val="1806347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Data Splitting</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31</a:t>
            </a:fld>
            <a:endParaRPr lang="en-SG"/>
          </a:p>
        </p:txBody>
      </p:sp>
      <p:sp>
        <p:nvSpPr>
          <p:cNvPr id="3" name="Rectangle: Rounded Corners 2">
            <a:extLst>
              <a:ext uri="{FF2B5EF4-FFF2-40B4-BE49-F238E27FC236}">
                <a16:creationId xmlns:a16="http://schemas.microsoft.com/office/drawing/2014/main" id="{70E69143-C6BA-DE5F-9697-69E85BD9D871}"/>
              </a:ext>
            </a:extLst>
          </p:cNvPr>
          <p:cNvSpPr/>
          <p:nvPr/>
        </p:nvSpPr>
        <p:spPr>
          <a:xfrm>
            <a:off x="775855" y="1246909"/>
            <a:ext cx="3999345" cy="5541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tx1"/>
                </a:solidFill>
              </a:rPr>
              <a:t>Training Data</a:t>
            </a:r>
          </a:p>
        </p:txBody>
      </p:sp>
      <p:sp>
        <p:nvSpPr>
          <p:cNvPr id="4" name="Rectangle: Rounded Corners 3">
            <a:extLst>
              <a:ext uri="{FF2B5EF4-FFF2-40B4-BE49-F238E27FC236}">
                <a16:creationId xmlns:a16="http://schemas.microsoft.com/office/drawing/2014/main" id="{F89562E1-E7F2-ADA6-B1A9-D1DE174A20E9}"/>
              </a:ext>
            </a:extLst>
          </p:cNvPr>
          <p:cNvSpPr/>
          <p:nvPr/>
        </p:nvSpPr>
        <p:spPr>
          <a:xfrm>
            <a:off x="4775200" y="1246909"/>
            <a:ext cx="1764145" cy="55418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SG" sz="1800" b="1" dirty="0">
                <a:solidFill>
                  <a:schemeClr val="tx1"/>
                </a:solidFill>
              </a:rPr>
              <a:t>Test Data</a:t>
            </a:r>
          </a:p>
        </p:txBody>
      </p:sp>
      <p:sp>
        <p:nvSpPr>
          <p:cNvPr id="5" name="TextBox 4">
            <a:extLst>
              <a:ext uri="{FF2B5EF4-FFF2-40B4-BE49-F238E27FC236}">
                <a16:creationId xmlns:a16="http://schemas.microsoft.com/office/drawing/2014/main" id="{7602C463-448C-CC89-F589-38FDF32AFB36}"/>
              </a:ext>
            </a:extLst>
          </p:cNvPr>
          <p:cNvSpPr txBox="1"/>
          <p:nvPr/>
        </p:nvSpPr>
        <p:spPr>
          <a:xfrm>
            <a:off x="2350654" y="1867178"/>
            <a:ext cx="849745" cy="369332"/>
          </a:xfrm>
          <a:prstGeom prst="rect">
            <a:avLst/>
          </a:prstGeom>
          <a:noFill/>
        </p:spPr>
        <p:txBody>
          <a:bodyPr wrap="square" rtlCol="0">
            <a:spAutoFit/>
          </a:bodyPr>
          <a:lstStyle/>
          <a:p>
            <a:r>
              <a:rPr lang="en-SG" sz="1800" dirty="0"/>
              <a:t>70%</a:t>
            </a:r>
          </a:p>
        </p:txBody>
      </p:sp>
      <p:sp>
        <p:nvSpPr>
          <p:cNvPr id="6" name="TextBox 5">
            <a:extLst>
              <a:ext uri="{FF2B5EF4-FFF2-40B4-BE49-F238E27FC236}">
                <a16:creationId xmlns:a16="http://schemas.microsoft.com/office/drawing/2014/main" id="{EC8A8E10-157A-5569-7878-A9236CB23763}"/>
              </a:ext>
            </a:extLst>
          </p:cNvPr>
          <p:cNvSpPr txBox="1"/>
          <p:nvPr/>
        </p:nvSpPr>
        <p:spPr>
          <a:xfrm>
            <a:off x="5394035" y="1867178"/>
            <a:ext cx="849745" cy="369332"/>
          </a:xfrm>
          <a:prstGeom prst="rect">
            <a:avLst/>
          </a:prstGeom>
          <a:noFill/>
        </p:spPr>
        <p:txBody>
          <a:bodyPr wrap="square" rtlCol="0">
            <a:spAutoFit/>
          </a:bodyPr>
          <a:lstStyle/>
          <a:p>
            <a:r>
              <a:rPr lang="en-SG" sz="1800" dirty="0"/>
              <a:t>30%</a:t>
            </a:r>
          </a:p>
        </p:txBody>
      </p:sp>
      <p:sp>
        <p:nvSpPr>
          <p:cNvPr id="8" name="Rectangle: Rounded Corners 7">
            <a:extLst>
              <a:ext uri="{FF2B5EF4-FFF2-40B4-BE49-F238E27FC236}">
                <a16:creationId xmlns:a16="http://schemas.microsoft.com/office/drawing/2014/main" id="{23A0364F-CCCC-7FEA-0B0F-7FFFCF3BC8E9}"/>
              </a:ext>
            </a:extLst>
          </p:cNvPr>
          <p:cNvSpPr/>
          <p:nvPr/>
        </p:nvSpPr>
        <p:spPr>
          <a:xfrm>
            <a:off x="2096653" y="3488885"/>
            <a:ext cx="1357746" cy="7758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2000" b="1" dirty="0">
                <a:solidFill>
                  <a:schemeClr val="tx1"/>
                </a:solidFill>
              </a:rPr>
              <a:t>Model</a:t>
            </a:r>
          </a:p>
        </p:txBody>
      </p:sp>
      <p:cxnSp>
        <p:nvCxnSpPr>
          <p:cNvPr id="11" name="Straight Arrow Connector 10">
            <a:extLst>
              <a:ext uri="{FF2B5EF4-FFF2-40B4-BE49-F238E27FC236}">
                <a16:creationId xmlns:a16="http://schemas.microsoft.com/office/drawing/2014/main" id="{5FC589D2-D08B-9AF1-18C6-43AAC9F62257}"/>
              </a:ext>
            </a:extLst>
          </p:cNvPr>
          <p:cNvCxnSpPr>
            <a:stCxn id="5" idx="2"/>
          </p:cNvCxnSpPr>
          <p:nvPr/>
        </p:nvCxnSpPr>
        <p:spPr>
          <a:xfrm flipH="1">
            <a:off x="2775526" y="2236510"/>
            <a:ext cx="1" cy="1264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8D723E1-9349-4FBC-FF2E-B843B77FDCC6}"/>
              </a:ext>
            </a:extLst>
          </p:cNvPr>
          <p:cNvCxnSpPr>
            <a:cxnSpLocks/>
            <a:stCxn id="6" idx="2"/>
            <a:endCxn id="8" idx="3"/>
          </p:cNvCxnSpPr>
          <p:nvPr/>
        </p:nvCxnSpPr>
        <p:spPr>
          <a:xfrm rot="5400000">
            <a:off x="3816503" y="1874407"/>
            <a:ext cx="1640302" cy="23645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B4D5B7F-D5AF-72C9-525D-739C6768F5AA}"/>
              </a:ext>
            </a:extLst>
          </p:cNvPr>
          <p:cNvSpPr txBox="1"/>
          <p:nvPr/>
        </p:nvSpPr>
        <p:spPr>
          <a:xfrm>
            <a:off x="2006599" y="2773276"/>
            <a:ext cx="849745" cy="307777"/>
          </a:xfrm>
          <a:prstGeom prst="rect">
            <a:avLst/>
          </a:prstGeom>
          <a:noFill/>
        </p:spPr>
        <p:txBody>
          <a:bodyPr wrap="square" rtlCol="0">
            <a:spAutoFit/>
          </a:bodyPr>
          <a:lstStyle/>
          <a:p>
            <a:r>
              <a:rPr lang="en-SG" dirty="0"/>
              <a:t>Train</a:t>
            </a:r>
          </a:p>
        </p:txBody>
      </p:sp>
      <p:sp>
        <p:nvSpPr>
          <p:cNvPr id="17" name="TextBox 16">
            <a:extLst>
              <a:ext uri="{FF2B5EF4-FFF2-40B4-BE49-F238E27FC236}">
                <a16:creationId xmlns:a16="http://schemas.microsoft.com/office/drawing/2014/main" id="{DA299E1A-43D3-48DF-B1E4-A0B1744822D1}"/>
              </a:ext>
            </a:extLst>
          </p:cNvPr>
          <p:cNvSpPr txBox="1"/>
          <p:nvPr/>
        </p:nvSpPr>
        <p:spPr>
          <a:xfrm>
            <a:off x="4387272" y="3529022"/>
            <a:ext cx="849745" cy="307777"/>
          </a:xfrm>
          <a:prstGeom prst="rect">
            <a:avLst/>
          </a:prstGeom>
          <a:noFill/>
        </p:spPr>
        <p:txBody>
          <a:bodyPr wrap="square" rtlCol="0">
            <a:spAutoFit/>
          </a:bodyPr>
          <a:lstStyle/>
          <a:p>
            <a:r>
              <a:rPr lang="en-SG" dirty="0"/>
              <a:t>Test</a:t>
            </a:r>
          </a:p>
        </p:txBody>
      </p:sp>
      <p:sp>
        <p:nvSpPr>
          <p:cNvPr id="18" name="TextBox 17">
            <a:extLst>
              <a:ext uri="{FF2B5EF4-FFF2-40B4-BE49-F238E27FC236}">
                <a16:creationId xmlns:a16="http://schemas.microsoft.com/office/drawing/2014/main" id="{A36ABF1F-1236-A18E-5F49-4884DAC11E50}"/>
              </a:ext>
            </a:extLst>
          </p:cNvPr>
          <p:cNvSpPr txBox="1"/>
          <p:nvPr/>
        </p:nvSpPr>
        <p:spPr>
          <a:xfrm>
            <a:off x="5412506" y="3995899"/>
            <a:ext cx="3344141" cy="1015663"/>
          </a:xfrm>
          <a:prstGeom prst="rect">
            <a:avLst/>
          </a:prstGeom>
          <a:noFill/>
        </p:spPr>
        <p:txBody>
          <a:bodyPr wrap="square" rtlCol="0">
            <a:spAutoFit/>
          </a:bodyPr>
          <a:lstStyle/>
          <a:p>
            <a:pPr algn="ctr"/>
            <a:r>
              <a:rPr lang="en-SG" sz="2000" dirty="0">
                <a:solidFill>
                  <a:schemeClr val="accent6">
                    <a:lumMod val="50000"/>
                  </a:schemeClr>
                </a:solidFill>
              </a:rPr>
              <a:t>In medical, it is important to do </a:t>
            </a:r>
            <a:r>
              <a:rPr lang="en-SG" sz="2000" b="1" dirty="0">
                <a:solidFill>
                  <a:schemeClr val="accent6">
                    <a:lumMod val="50000"/>
                  </a:schemeClr>
                </a:solidFill>
              </a:rPr>
              <a:t>patient-level split </a:t>
            </a:r>
            <a:r>
              <a:rPr lang="en-SG" sz="2000" dirty="0">
                <a:solidFill>
                  <a:schemeClr val="accent6">
                    <a:lumMod val="50000"/>
                  </a:schemeClr>
                </a:solidFill>
              </a:rPr>
              <a:t>to </a:t>
            </a:r>
            <a:r>
              <a:rPr lang="en-SG" sz="2000" b="1" dirty="0">
                <a:solidFill>
                  <a:schemeClr val="accent6">
                    <a:lumMod val="50000"/>
                  </a:schemeClr>
                </a:solidFill>
              </a:rPr>
              <a:t>avoid data leakage</a:t>
            </a:r>
            <a:r>
              <a:rPr lang="en-SG" sz="2000" dirty="0">
                <a:solidFill>
                  <a:schemeClr val="accent6">
                    <a:lumMod val="50000"/>
                  </a:schemeClr>
                </a:solidFill>
              </a:rPr>
              <a:t>. </a:t>
            </a:r>
          </a:p>
        </p:txBody>
      </p:sp>
    </p:spTree>
    <p:extLst>
      <p:ext uri="{BB962C8B-B14F-4D97-AF65-F5344CB8AC3E}">
        <p14:creationId xmlns:p14="http://schemas.microsoft.com/office/powerpoint/2010/main" val="1249647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he Ultimate Scikit-Learn Machine Learning Cheatsheet - KDnuggets">
            <a:extLst>
              <a:ext uri="{FF2B5EF4-FFF2-40B4-BE49-F238E27FC236}">
                <a16:creationId xmlns:a16="http://schemas.microsoft.com/office/drawing/2014/main" id="{B7626220-0F95-89EE-EFAE-4DB932B30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728" y="437969"/>
            <a:ext cx="6153622" cy="243687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Classifiers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32</a:t>
            </a:fld>
            <a:endParaRPr lang="en-SG"/>
          </a:p>
        </p:txBody>
      </p:sp>
      <p:sp>
        <p:nvSpPr>
          <p:cNvPr id="3" name="TextBox 2">
            <a:extLst>
              <a:ext uri="{FF2B5EF4-FFF2-40B4-BE49-F238E27FC236}">
                <a16:creationId xmlns:a16="http://schemas.microsoft.com/office/drawing/2014/main" id="{10A11D56-1A66-DD17-4E58-D5049BF369CC}"/>
              </a:ext>
            </a:extLst>
          </p:cNvPr>
          <p:cNvSpPr txBox="1"/>
          <p:nvPr/>
        </p:nvSpPr>
        <p:spPr>
          <a:xfrm>
            <a:off x="628650" y="996156"/>
            <a:ext cx="2523563" cy="369332"/>
          </a:xfrm>
          <a:prstGeom prst="rect">
            <a:avLst/>
          </a:prstGeom>
          <a:noFill/>
        </p:spPr>
        <p:txBody>
          <a:bodyPr wrap="square" rtlCol="0">
            <a:spAutoFit/>
          </a:bodyPr>
          <a:lstStyle/>
          <a:p>
            <a:r>
              <a:rPr lang="en-SG" sz="1800" dirty="0"/>
              <a:t>Machine Learning</a:t>
            </a:r>
          </a:p>
        </p:txBody>
      </p:sp>
      <p:sp>
        <p:nvSpPr>
          <p:cNvPr id="4" name="TextBox 3">
            <a:extLst>
              <a:ext uri="{FF2B5EF4-FFF2-40B4-BE49-F238E27FC236}">
                <a16:creationId xmlns:a16="http://schemas.microsoft.com/office/drawing/2014/main" id="{21D3404D-1A45-8A0E-77C8-2AFEBA7967DE}"/>
              </a:ext>
            </a:extLst>
          </p:cNvPr>
          <p:cNvSpPr txBox="1"/>
          <p:nvPr/>
        </p:nvSpPr>
        <p:spPr>
          <a:xfrm>
            <a:off x="628650" y="3593347"/>
            <a:ext cx="3507883" cy="923330"/>
          </a:xfrm>
          <a:prstGeom prst="rect">
            <a:avLst/>
          </a:prstGeom>
          <a:noFill/>
        </p:spPr>
        <p:txBody>
          <a:bodyPr wrap="square" rtlCol="0">
            <a:spAutoFit/>
          </a:bodyPr>
          <a:lstStyle/>
          <a:p>
            <a:r>
              <a:rPr lang="en-SG" sz="1800" dirty="0"/>
              <a:t>Deep Learning</a:t>
            </a:r>
          </a:p>
          <a:p>
            <a:pPr marL="285750" indent="-285750">
              <a:buFontTx/>
              <a:buChar char="-"/>
            </a:pPr>
            <a:r>
              <a:rPr lang="en-SG" sz="1800" dirty="0"/>
              <a:t>Convolutional Neural Network</a:t>
            </a:r>
          </a:p>
          <a:p>
            <a:pPr marL="285750" indent="-285750">
              <a:buFontTx/>
              <a:buChar char="-"/>
            </a:pPr>
            <a:endParaRPr lang="en-SG" sz="1800" dirty="0"/>
          </a:p>
        </p:txBody>
      </p:sp>
      <p:pic>
        <p:nvPicPr>
          <p:cNvPr id="6" name="Picture 5">
            <a:extLst>
              <a:ext uri="{FF2B5EF4-FFF2-40B4-BE49-F238E27FC236}">
                <a16:creationId xmlns:a16="http://schemas.microsoft.com/office/drawing/2014/main" id="{151AFBB3-5D18-6802-D867-F5CADB8542AD}"/>
              </a:ext>
            </a:extLst>
          </p:cNvPr>
          <p:cNvPicPr>
            <a:picLocks noChangeAspect="1"/>
          </p:cNvPicPr>
          <p:nvPr/>
        </p:nvPicPr>
        <p:blipFill>
          <a:blip r:embed="rId4"/>
          <a:stretch>
            <a:fillRect/>
          </a:stretch>
        </p:blipFill>
        <p:spPr>
          <a:xfrm>
            <a:off x="4423074" y="3159679"/>
            <a:ext cx="3338620" cy="1957000"/>
          </a:xfrm>
          <a:prstGeom prst="rect">
            <a:avLst/>
          </a:prstGeom>
        </p:spPr>
      </p:pic>
    </p:spTree>
    <p:extLst>
      <p:ext uri="{BB962C8B-B14F-4D97-AF65-F5344CB8AC3E}">
        <p14:creationId xmlns:p14="http://schemas.microsoft.com/office/powerpoint/2010/main" val="270372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Data Splitting</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33</a:t>
            </a:fld>
            <a:endParaRPr lang="en-SG"/>
          </a:p>
        </p:txBody>
      </p:sp>
      <p:pic>
        <p:nvPicPr>
          <p:cNvPr id="7" name="Picture 6">
            <a:extLst>
              <a:ext uri="{FF2B5EF4-FFF2-40B4-BE49-F238E27FC236}">
                <a16:creationId xmlns:a16="http://schemas.microsoft.com/office/drawing/2014/main" id="{D028CBFD-9DA2-D100-D0D6-4D2E953B3506}"/>
              </a:ext>
            </a:extLst>
          </p:cNvPr>
          <p:cNvPicPr>
            <a:picLocks noChangeAspect="1"/>
          </p:cNvPicPr>
          <p:nvPr/>
        </p:nvPicPr>
        <p:blipFill rotWithShape="1">
          <a:blip r:embed="rId3"/>
          <a:srcRect b="8137"/>
          <a:stretch/>
        </p:blipFill>
        <p:spPr>
          <a:xfrm>
            <a:off x="418455" y="1313535"/>
            <a:ext cx="7539925" cy="2344729"/>
          </a:xfrm>
          <a:prstGeom prst="rect">
            <a:avLst/>
          </a:prstGeom>
        </p:spPr>
      </p:pic>
      <p:cxnSp>
        <p:nvCxnSpPr>
          <p:cNvPr id="10" name="Straight Connector 9">
            <a:extLst>
              <a:ext uri="{FF2B5EF4-FFF2-40B4-BE49-F238E27FC236}">
                <a16:creationId xmlns:a16="http://schemas.microsoft.com/office/drawing/2014/main" id="{FF96B611-D271-E3A0-FEFB-2EC7CEC3A867}"/>
              </a:ext>
            </a:extLst>
          </p:cNvPr>
          <p:cNvCxnSpPr>
            <a:cxnSpLocks/>
          </p:cNvCxnSpPr>
          <p:nvPr/>
        </p:nvCxnSpPr>
        <p:spPr>
          <a:xfrm>
            <a:off x="418455" y="3060914"/>
            <a:ext cx="7632158" cy="0"/>
          </a:xfrm>
          <a:prstGeom prst="line">
            <a:avLst/>
          </a:prstGeom>
          <a:ln w="3810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C30DD7-0740-7FE1-C77A-3D81F3CD6CFB}"/>
              </a:ext>
            </a:extLst>
          </p:cNvPr>
          <p:cNvSpPr txBox="1"/>
          <p:nvPr/>
        </p:nvSpPr>
        <p:spPr>
          <a:xfrm>
            <a:off x="2095178" y="1313535"/>
            <a:ext cx="2301498" cy="307777"/>
          </a:xfrm>
          <a:prstGeom prst="rect">
            <a:avLst/>
          </a:prstGeom>
          <a:noFill/>
        </p:spPr>
        <p:txBody>
          <a:bodyPr wrap="square" rtlCol="0">
            <a:spAutoFit/>
          </a:bodyPr>
          <a:lstStyle/>
          <a:p>
            <a:pPr algn="ctr"/>
            <a:r>
              <a:rPr lang="en-SG" dirty="0">
                <a:solidFill>
                  <a:srgbClr val="0070C0"/>
                </a:solidFill>
              </a:rPr>
              <a:t>Training Data</a:t>
            </a:r>
          </a:p>
        </p:txBody>
      </p:sp>
      <p:sp>
        <p:nvSpPr>
          <p:cNvPr id="14" name="TextBox 13">
            <a:extLst>
              <a:ext uri="{FF2B5EF4-FFF2-40B4-BE49-F238E27FC236}">
                <a16:creationId xmlns:a16="http://schemas.microsoft.com/office/drawing/2014/main" id="{BDC34515-3D15-1B23-7831-9B29CDEFA479}"/>
              </a:ext>
            </a:extLst>
          </p:cNvPr>
          <p:cNvSpPr txBox="1"/>
          <p:nvPr/>
        </p:nvSpPr>
        <p:spPr>
          <a:xfrm>
            <a:off x="2095178" y="3686070"/>
            <a:ext cx="2301498" cy="307777"/>
          </a:xfrm>
          <a:prstGeom prst="rect">
            <a:avLst/>
          </a:prstGeom>
          <a:noFill/>
        </p:spPr>
        <p:txBody>
          <a:bodyPr wrap="square" rtlCol="0">
            <a:spAutoFit/>
          </a:bodyPr>
          <a:lstStyle/>
          <a:p>
            <a:pPr algn="ctr"/>
            <a:r>
              <a:rPr lang="en-SG" dirty="0">
                <a:solidFill>
                  <a:srgbClr val="0070C0"/>
                </a:solidFill>
              </a:rPr>
              <a:t>Testing Data</a:t>
            </a:r>
          </a:p>
        </p:txBody>
      </p:sp>
    </p:spTree>
    <p:extLst>
      <p:ext uri="{BB962C8B-B14F-4D97-AF65-F5344CB8AC3E}">
        <p14:creationId xmlns:p14="http://schemas.microsoft.com/office/powerpoint/2010/main" val="3595658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Classifiers Evaluation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34</a:t>
            </a:fld>
            <a:endParaRPr lang="en-SG"/>
          </a:p>
        </p:txBody>
      </p:sp>
      <p:pic>
        <p:nvPicPr>
          <p:cNvPr id="7" name="Picture 6">
            <a:extLst>
              <a:ext uri="{FF2B5EF4-FFF2-40B4-BE49-F238E27FC236}">
                <a16:creationId xmlns:a16="http://schemas.microsoft.com/office/drawing/2014/main" id="{D028CBFD-9DA2-D100-D0D6-4D2E953B3506}"/>
              </a:ext>
            </a:extLst>
          </p:cNvPr>
          <p:cNvPicPr>
            <a:picLocks noChangeAspect="1"/>
          </p:cNvPicPr>
          <p:nvPr/>
        </p:nvPicPr>
        <p:blipFill rotWithShape="1">
          <a:blip r:embed="rId3"/>
          <a:srcRect b="8137"/>
          <a:stretch/>
        </p:blipFill>
        <p:spPr>
          <a:xfrm>
            <a:off x="418455" y="1313535"/>
            <a:ext cx="7539925" cy="2344729"/>
          </a:xfrm>
          <a:prstGeom prst="rect">
            <a:avLst/>
          </a:prstGeom>
        </p:spPr>
      </p:pic>
      <p:cxnSp>
        <p:nvCxnSpPr>
          <p:cNvPr id="10" name="Straight Connector 9">
            <a:extLst>
              <a:ext uri="{FF2B5EF4-FFF2-40B4-BE49-F238E27FC236}">
                <a16:creationId xmlns:a16="http://schemas.microsoft.com/office/drawing/2014/main" id="{FF96B611-D271-E3A0-FEFB-2EC7CEC3A867}"/>
              </a:ext>
            </a:extLst>
          </p:cNvPr>
          <p:cNvCxnSpPr>
            <a:cxnSpLocks/>
          </p:cNvCxnSpPr>
          <p:nvPr/>
        </p:nvCxnSpPr>
        <p:spPr>
          <a:xfrm>
            <a:off x="418455" y="3060914"/>
            <a:ext cx="7632158" cy="0"/>
          </a:xfrm>
          <a:prstGeom prst="line">
            <a:avLst/>
          </a:prstGeom>
          <a:ln w="3810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C30DD7-0740-7FE1-C77A-3D81F3CD6CFB}"/>
              </a:ext>
            </a:extLst>
          </p:cNvPr>
          <p:cNvSpPr txBox="1"/>
          <p:nvPr/>
        </p:nvSpPr>
        <p:spPr>
          <a:xfrm>
            <a:off x="2095178" y="1313535"/>
            <a:ext cx="2301498" cy="307777"/>
          </a:xfrm>
          <a:prstGeom prst="rect">
            <a:avLst/>
          </a:prstGeom>
          <a:noFill/>
        </p:spPr>
        <p:txBody>
          <a:bodyPr wrap="square" rtlCol="0">
            <a:spAutoFit/>
          </a:bodyPr>
          <a:lstStyle/>
          <a:p>
            <a:pPr algn="ctr"/>
            <a:r>
              <a:rPr lang="en-SG" dirty="0">
                <a:solidFill>
                  <a:srgbClr val="0070C0"/>
                </a:solidFill>
              </a:rPr>
              <a:t>Training Data</a:t>
            </a:r>
          </a:p>
        </p:txBody>
      </p:sp>
      <p:sp>
        <p:nvSpPr>
          <p:cNvPr id="14" name="TextBox 13">
            <a:extLst>
              <a:ext uri="{FF2B5EF4-FFF2-40B4-BE49-F238E27FC236}">
                <a16:creationId xmlns:a16="http://schemas.microsoft.com/office/drawing/2014/main" id="{BDC34515-3D15-1B23-7831-9B29CDEFA479}"/>
              </a:ext>
            </a:extLst>
          </p:cNvPr>
          <p:cNvSpPr txBox="1"/>
          <p:nvPr/>
        </p:nvSpPr>
        <p:spPr>
          <a:xfrm>
            <a:off x="2095178" y="3686070"/>
            <a:ext cx="2301498" cy="307777"/>
          </a:xfrm>
          <a:prstGeom prst="rect">
            <a:avLst/>
          </a:prstGeom>
          <a:noFill/>
        </p:spPr>
        <p:txBody>
          <a:bodyPr wrap="square" rtlCol="0">
            <a:spAutoFit/>
          </a:bodyPr>
          <a:lstStyle/>
          <a:p>
            <a:pPr algn="ctr"/>
            <a:r>
              <a:rPr lang="en-SG" dirty="0">
                <a:solidFill>
                  <a:srgbClr val="0070C0"/>
                </a:solidFill>
              </a:rPr>
              <a:t>Testing Data</a:t>
            </a:r>
          </a:p>
        </p:txBody>
      </p:sp>
      <p:sp>
        <p:nvSpPr>
          <p:cNvPr id="3" name="TextBox 2">
            <a:extLst>
              <a:ext uri="{FF2B5EF4-FFF2-40B4-BE49-F238E27FC236}">
                <a16:creationId xmlns:a16="http://schemas.microsoft.com/office/drawing/2014/main" id="{41F3BA0F-8FFA-33AC-43C7-5B0C9A1AB916}"/>
              </a:ext>
            </a:extLst>
          </p:cNvPr>
          <p:cNvSpPr txBox="1"/>
          <p:nvPr/>
        </p:nvSpPr>
        <p:spPr>
          <a:xfrm>
            <a:off x="7958380" y="1513808"/>
            <a:ext cx="969401" cy="276999"/>
          </a:xfrm>
          <a:prstGeom prst="rect">
            <a:avLst/>
          </a:prstGeom>
          <a:noFill/>
        </p:spPr>
        <p:txBody>
          <a:bodyPr wrap="square" rtlCol="0">
            <a:spAutoFit/>
          </a:bodyPr>
          <a:lstStyle/>
          <a:p>
            <a:r>
              <a:rPr lang="en-SG" sz="1200" dirty="0"/>
              <a:t>Prediction</a:t>
            </a:r>
          </a:p>
        </p:txBody>
      </p:sp>
      <p:graphicFrame>
        <p:nvGraphicFramePr>
          <p:cNvPr id="4" name="Table 4">
            <a:extLst>
              <a:ext uri="{FF2B5EF4-FFF2-40B4-BE49-F238E27FC236}">
                <a16:creationId xmlns:a16="http://schemas.microsoft.com/office/drawing/2014/main" id="{CDCBF432-A844-5D8B-0199-BE0653F56BC5}"/>
              </a:ext>
            </a:extLst>
          </p:cNvPr>
          <p:cNvGraphicFramePr>
            <a:graphicFrameLocks noGrp="1"/>
          </p:cNvGraphicFramePr>
          <p:nvPr>
            <p:extLst>
              <p:ext uri="{D42A27DB-BD31-4B8C-83A1-F6EECF244321}">
                <p14:modId xmlns:p14="http://schemas.microsoft.com/office/powerpoint/2010/main" val="1119994987"/>
              </p:ext>
            </p:extLst>
          </p:nvPr>
        </p:nvGraphicFramePr>
        <p:xfrm>
          <a:off x="8163675" y="1767107"/>
          <a:ext cx="270687" cy="1867460"/>
        </p:xfrm>
        <a:graphic>
          <a:graphicData uri="http://schemas.openxmlformats.org/drawingml/2006/table">
            <a:tbl>
              <a:tblPr firstRow="1" bandRow="1">
                <a:tableStyleId>{5F493B26-2AFF-4D59-9184-3F119D06EE60}</a:tableStyleId>
              </a:tblPr>
              <a:tblGrid>
                <a:gridCol w="270687">
                  <a:extLst>
                    <a:ext uri="{9D8B030D-6E8A-4147-A177-3AD203B41FA5}">
                      <a16:colId xmlns:a16="http://schemas.microsoft.com/office/drawing/2014/main" val="337501633"/>
                    </a:ext>
                  </a:extLst>
                </a:gridCol>
              </a:tblGrid>
              <a:tr h="186746">
                <a:tc>
                  <a:txBody>
                    <a:bodyPr/>
                    <a:lstStyle/>
                    <a:p>
                      <a:r>
                        <a:rPr lang="en-SG" sz="600" dirty="0"/>
                        <a:t>M</a:t>
                      </a:r>
                    </a:p>
                  </a:txBody>
                  <a:tcPr/>
                </a:tc>
                <a:extLst>
                  <a:ext uri="{0D108BD9-81ED-4DB2-BD59-A6C34878D82A}">
                    <a16:rowId xmlns:a16="http://schemas.microsoft.com/office/drawing/2014/main" val="952708180"/>
                  </a:ext>
                </a:extLst>
              </a:tr>
              <a:tr h="186746">
                <a:tc>
                  <a:txBody>
                    <a:bodyPr/>
                    <a:lstStyle/>
                    <a:p>
                      <a:r>
                        <a:rPr lang="en-SG" sz="600" dirty="0"/>
                        <a:t>M</a:t>
                      </a:r>
                    </a:p>
                  </a:txBody>
                  <a:tcPr/>
                </a:tc>
                <a:extLst>
                  <a:ext uri="{0D108BD9-81ED-4DB2-BD59-A6C34878D82A}">
                    <a16:rowId xmlns:a16="http://schemas.microsoft.com/office/drawing/2014/main" val="1104597801"/>
                  </a:ext>
                </a:extLst>
              </a:tr>
              <a:tr h="186746">
                <a:tc>
                  <a:txBody>
                    <a:bodyPr/>
                    <a:lstStyle/>
                    <a:p>
                      <a:r>
                        <a:rPr lang="en-SG" sz="600" dirty="0"/>
                        <a:t>M</a:t>
                      </a:r>
                    </a:p>
                  </a:txBody>
                  <a:tcPr/>
                </a:tc>
                <a:extLst>
                  <a:ext uri="{0D108BD9-81ED-4DB2-BD59-A6C34878D82A}">
                    <a16:rowId xmlns:a16="http://schemas.microsoft.com/office/drawing/2014/main" val="3820958925"/>
                  </a:ext>
                </a:extLst>
              </a:tr>
              <a:tr h="186746">
                <a:tc>
                  <a:txBody>
                    <a:bodyPr/>
                    <a:lstStyle/>
                    <a:p>
                      <a:r>
                        <a:rPr lang="en-SG" sz="600" dirty="0"/>
                        <a:t>M</a:t>
                      </a:r>
                    </a:p>
                  </a:txBody>
                  <a:tcPr/>
                </a:tc>
                <a:extLst>
                  <a:ext uri="{0D108BD9-81ED-4DB2-BD59-A6C34878D82A}">
                    <a16:rowId xmlns:a16="http://schemas.microsoft.com/office/drawing/2014/main" val="3786648470"/>
                  </a:ext>
                </a:extLst>
              </a:tr>
              <a:tr h="186746">
                <a:tc>
                  <a:txBody>
                    <a:bodyPr/>
                    <a:lstStyle/>
                    <a:p>
                      <a:r>
                        <a:rPr lang="en-SG" sz="600" dirty="0"/>
                        <a:t>M</a:t>
                      </a:r>
                    </a:p>
                  </a:txBody>
                  <a:tcPr/>
                </a:tc>
                <a:extLst>
                  <a:ext uri="{0D108BD9-81ED-4DB2-BD59-A6C34878D82A}">
                    <a16:rowId xmlns:a16="http://schemas.microsoft.com/office/drawing/2014/main" val="426352565"/>
                  </a:ext>
                </a:extLst>
              </a:tr>
              <a:tr h="186746">
                <a:tc>
                  <a:txBody>
                    <a:bodyPr/>
                    <a:lstStyle/>
                    <a:p>
                      <a:r>
                        <a:rPr lang="en-SG" sz="600" dirty="0"/>
                        <a:t>M</a:t>
                      </a:r>
                    </a:p>
                  </a:txBody>
                  <a:tcPr/>
                </a:tc>
                <a:extLst>
                  <a:ext uri="{0D108BD9-81ED-4DB2-BD59-A6C34878D82A}">
                    <a16:rowId xmlns:a16="http://schemas.microsoft.com/office/drawing/2014/main" val="546033099"/>
                  </a:ext>
                </a:extLst>
              </a:tr>
              <a:tr h="186746">
                <a:tc>
                  <a:txBody>
                    <a:bodyPr/>
                    <a:lstStyle/>
                    <a:p>
                      <a:r>
                        <a:rPr lang="en-SG" sz="600" dirty="0"/>
                        <a:t>M</a:t>
                      </a:r>
                    </a:p>
                  </a:txBody>
                  <a:tcPr/>
                </a:tc>
                <a:extLst>
                  <a:ext uri="{0D108BD9-81ED-4DB2-BD59-A6C34878D82A}">
                    <a16:rowId xmlns:a16="http://schemas.microsoft.com/office/drawing/2014/main" val="2011893312"/>
                  </a:ext>
                </a:extLst>
              </a:tr>
              <a:tr h="186746">
                <a:tc>
                  <a:txBody>
                    <a:bodyPr/>
                    <a:lstStyle/>
                    <a:p>
                      <a:r>
                        <a:rPr lang="en-SG" sz="600" dirty="0"/>
                        <a:t>M</a:t>
                      </a:r>
                    </a:p>
                  </a:txBody>
                  <a:tcPr/>
                </a:tc>
                <a:extLst>
                  <a:ext uri="{0D108BD9-81ED-4DB2-BD59-A6C34878D82A}">
                    <a16:rowId xmlns:a16="http://schemas.microsoft.com/office/drawing/2014/main" val="1749090218"/>
                  </a:ext>
                </a:extLst>
              </a:tr>
              <a:tr h="186746">
                <a:tc>
                  <a:txBody>
                    <a:bodyPr/>
                    <a:lstStyle/>
                    <a:p>
                      <a:r>
                        <a:rPr lang="en-SG" sz="600" dirty="0"/>
                        <a:t>M</a:t>
                      </a:r>
                    </a:p>
                  </a:txBody>
                  <a:tcPr/>
                </a:tc>
                <a:extLst>
                  <a:ext uri="{0D108BD9-81ED-4DB2-BD59-A6C34878D82A}">
                    <a16:rowId xmlns:a16="http://schemas.microsoft.com/office/drawing/2014/main" val="538883688"/>
                  </a:ext>
                </a:extLst>
              </a:tr>
              <a:tr h="186746">
                <a:tc>
                  <a:txBody>
                    <a:bodyPr/>
                    <a:lstStyle/>
                    <a:p>
                      <a:r>
                        <a:rPr lang="en-SG" sz="600" dirty="0"/>
                        <a:t>M</a:t>
                      </a:r>
                    </a:p>
                  </a:txBody>
                  <a:tcPr/>
                </a:tc>
                <a:extLst>
                  <a:ext uri="{0D108BD9-81ED-4DB2-BD59-A6C34878D82A}">
                    <a16:rowId xmlns:a16="http://schemas.microsoft.com/office/drawing/2014/main" val="2548290576"/>
                  </a:ext>
                </a:extLst>
              </a:tr>
            </a:tbl>
          </a:graphicData>
        </a:graphic>
      </p:graphicFrame>
    </p:spTree>
    <p:extLst>
      <p:ext uri="{BB962C8B-B14F-4D97-AF65-F5344CB8AC3E}">
        <p14:creationId xmlns:p14="http://schemas.microsoft.com/office/powerpoint/2010/main" val="1901765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rPr>
              <a:t>Classifiers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pic>
        <p:nvPicPr>
          <p:cNvPr id="7" name="Picture 6">
            <a:extLst>
              <a:ext uri="{FF2B5EF4-FFF2-40B4-BE49-F238E27FC236}">
                <a16:creationId xmlns:a16="http://schemas.microsoft.com/office/drawing/2014/main" id="{3537F6D8-0977-D274-29BD-1B495ECA5755}"/>
              </a:ext>
            </a:extLst>
          </p:cNvPr>
          <p:cNvPicPr>
            <a:picLocks noChangeAspect="1"/>
          </p:cNvPicPr>
          <p:nvPr/>
        </p:nvPicPr>
        <p:blipFill>
          <a:blip r:embed="rId3"/>
          <a:stretch>
            <a:fillRect/>
          </a:stretch>
        </p:blipFill>
        <p:spPr>
          <a:xfrm>
            <a:off x="789707" y="1370005"/>
            <a:ext cx="7513783" cy="3429821"/>
          </a:xfrm>
          <a:prstGeom prst="rect">
            <a:avLst/>
          </a:prstGeom>
        </p:spPr>
      </p:pic>
      <p:sp>
        <p:nvSpPr>
          <p:cNvPr id="2" name="TextBox 1">
            <a:extLst>
              <a:ext uri="{FF2B5EF4-FFF2-40B4-BE49-F238E27FC236}">
                <a16:creationId xmlns:a16="http://schemas.microsoft.com/office/drawing/2014/main" id="{DB313F66-6C8C-A009-3138-B60CF064AE80}"/>
              </a:ext>
            </a:extLst>
          </p:cNvPr>
          <p:cNvSpPr txBox="1"/>
          <p:nvPr/>
        </p:nvSpPr>
        <p:spPr>
          <a:xfrm>
            <a:off x="380754" y="1000674"/>
            <a:ext cx="2636668" cy="369332"/>
          </a:xfrm>
          <a:prstGeom prst="rect">
            <a:avLst/>
          </a:prstGeom>
          <a:noFill/>
        </p:spPr>
        <p:txBody>
          <a:bodyPr wrap="square" rtlCol="0">
            <a:spAutoFit/>
          </a:bodyPr>
          <a:lstStyle/>
          <a:p>
            <a:pPr algn="ctr"/>
            <a:r>
              <a:rPr lang="en-SG" sz="1800" b="1" u="sng" dirty="0"/>
              <a:t>Confusion Matrix</a:t>
            </a:r>
          </a:p>
        </p:txBody>
      </p:sp>
    </p:spTree>
    <p:extLst>
      <p:ext uri="{BB962C8B-B14F-4D97-AF65-F5344CB8AC3E}">
        <p14:creationId xmlns:p14="http://schemas.microsoft.com/office/powerpoint/2010/main" val="2147096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Example:</a:t>
            </a:r>
            <a:endParaRPr dirty="0">
              <a:solidFill>
                <a:schemeClr val="tx1"/>
              </a:solidFill>
              <a:latin typeface="+mj-lt"/>
            </a:endParaRPr>
          </a:p>
        </p:txBody>
      </p:sp>
      <p:pic>
        <p:nvPicPr>
          <p:cNvPr id="5" name="Picture 4">
            <a:extLst>
              <a:ext uri="{FF2B5EF4-FFF2-40B4-BE49-F238E27FC236}">
                <a16:creationId xmlns:a16="http://schemas.microsoft.com/office/drawing/2014/main" id="{5E3610AA-3EEA-6055-088A-045F77EA950C}"/>
              </a:ext>
            </a:extLst>
          </p:cNvPr>
          <p:cNvPicPr>
            <a:picLocks noChangeAspect="1"/>
          </p:cNvPicPr>
          <p:nvPr/>
        </p:nvPicPr>
        <p:blipFill>
          <a:blip r:embed="rId3"/>
          <a:stretch>
            <a:fillRect/>
          </a:stretch>
        </p:blipFill>
        <p:spPr>
          <a:xfrm>
            <a:off x="390972" y="1429392"/>
            <a:ext cx="3722379" cy="1121548"/>
          </a:xfrm>
          <a:prstGeom prst="rect">
            <a:avLst/>
          </a:prstGeom>
        </p:spPr>
      </p:pic>
      <p:pic>
        <p:nvPicPr>
          <p:cNvPr id="6" name="Picture 5">
            <a:extLst>
              <a:ext uri="{FF2B5EF4-FFF2-40B4-BE49-F238E27FC236}">
                <a16:creationId xmlns:a16="http://schemas.microsoft.com/office/drawing/2014/main" id="{D8419914-99AE-045A-869C-0FE760550CE2}"/>
              </a:ext>
            </a:extLst>
          </p:cNvPr>
          <p:cNvPicPr>
            <a:picLocks noChangeAspect="1"/>
          </p:cNvPicPr>
          <p:nvPr/>
        </p:nvPicPr>
        <p:blipFill>
          <a:blip r:embed="rId4"/>
          <a:stretch>
            <a:fillRect/>
          </a:stretch>
        </p:blipFill>
        <p:spPr>
          <a:xfrm>
            <a:off x="628648" y="2609140"/>
            <a:ext cx="3414594" cy="160515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F14881-C7B9-6E71-E5F3-BB15AE95E2DA}"/>
                  </a:ext>
                </a:extLst>
              </p:cNvPr>
              <p:cNvSpPr txBox="1"/>
              <p:nvPr/>
            </p:nvSpPr>
            <p:spPr>
              <a:xfrm>
                <a:off x="562270" y="4459486"/>
                <a:ext cx="324802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0" i="1" smtClean="0">
                          <a:solidFill>
                            <a:schemeClr val="accent4">
                              <a:lumMod val="75000"/>
                            </a:schemeClr>
                          </a:solidFill>
                          <a:latin typeface="Cambria Math" panose="02040503050406030204" pitchFamily="18" charset="0"/>
                        </a:rPr>
                        <m:t>𝑖𝑛𝑝𝑢𝑡</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𝑠𝑝𝑎𝑐𝑒</m:t>
                      </m:r>
                      <m:r>
                        <a:rPr lang="en-SG" sz="1400" b="0" i="1" smtClean="0">
                          <a:solidFill>
                            <a:schemeClr val="accent4">
                              <a:lumMod val="75000"/>
                            </a:schemeClr>
                          </a:solidFill>
                          <a:latin typeface="Cambria Math" panose="02040503050406030204" pitchFamily="18" charset="0"/>
                        </a:rPr>
                        <m:t>,</m:t>
                      </m:r>
                      <m:r>
                        <a:rPr lang="en-SG" sz="1400">
                          <a:solidFill>
                            <a:schemeClr val="accent4">
                              <a:lumMod val="75000"/>
                            </a:schemeClr>
                          </a:solidFill>
                          <a:latin typeface="Cambria Math" panose="02040503050406030204" pitchFamily="18" charset="0"/>
                          <a:ea typeface="Cambria Math" panose="02040503050406030204" pitchFamily="18" charset="0"/>
                        </a:rPr>
                        <m:t>𝒳</m:t>
                      </m:r>
                      <m:r>
                        <a:rPr lang="en-SG" sz="1400" b="0" i="1" smtClean="0">
                          <a:solidFill>
                            <a:schemeClr val="accent4">
                              <a:lumMod val="75000"/>
                            </a:schemeClr>
                          </a:solidFill>
                          <a:latin typeface="Cambria Math" panose="02040503050406030204" pitchFamily="18" charset="0"/>
                        </a:rPr>
                        <m:t>=</m:t>
                      </m:r>
                      <m:r>
                        <a:rPr lang="en-SG" sz="1400" b="0" i="1" smtClean="0">
                          <a:solidFill>
                            <a:schemeClr val="accent4">
                              <a:lumMod val="75000"/>
                            </a:schemeClr>
                          </a:solidFill>
                          <a:latin typeface="Cambria Math" panose="02040503050406030204" pitchFamily="18" charset="0"/>
                        </a:rPr>
                        <m:t>𝑛𝑢𝑚𝑒𝑟𝑖𝑐</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𝑓𝑒𝑎𝑡𝑢𝑟𝑒𝑠</m:t>
                      </m:r>
                    </m:oMath>
                  </m:oMathPara>
                </a14:m>
                <a:endParaRPr lang="en-SG" sz="1400" b="0" dirty="0">
                  <a:solidFill>
                    <a:schemeClr val="accent4">
                      <a:lumMod val="75000"/>
                    </a:schemeClr>
                  </a:solidFill>
                </a:endParaRPr>
              </a:p>
            </p:txBody>
          </p:sp>
        </mc:Choice>
        <mc:Fallback xmlns="">
          <p:sp>
            <p:nvSpPr>
              <p:cNvPr id="4" name="TextBox 3">
                <a:extLst>
                  <a:ext uri="{FF2B5EF4-FFF2-40B4-BE49-F238E27FC236}">
                    <a16:creationId xmlns:a16="http://schemas.microsoft.com/office/drawing/2014/main" id="{2BF14881-C7B9-6E71-E5F3-BB15AE95E2DA}"/>
                  </a:ext>
                </a:extLst>
              </p:cNvPr>
              <p:cNvSpPr txBox="1">
                <a:spLocks noRot="1" noChangeAspect="1" noMove="1" noResize="1" noEditPoints="1" noAdjustHandles="1" noChangeArrowheads="1" noChangeShapeType="1" noTextEdit="1"/>
              </p:cNvSpPr>
              <p:nvPr/>
            </p:nvSpPr>
            <p:spPr>
              <a:xfrm>
                <a:off x="562270" y="4459486"/>
                <a:ext cx="3248025" cy="307777"/>
              </a:xfrm>
              <a:prstGeom prst="rect">
                <a:avLst/>
              </a:prstGeom>
              <a:blipFill>
                <a:blip r:embed="rId6"/>
                <a:stretch>
                  <a:fillRect b="-10000"/>
                </a:stretch>
              </a:blipFill>
            </p:spPr>
            <p:txBody>
              <a:bodyPr/>
              <a:lstStyle/>
              <a:p>
                <a:r>
                  <a:rPr lang="en-SG">
                    <a:noFill/>
                  </a:rPr>
                  <a:t> </a:t>
                </a:r>
              </a:p>
            </p:txBody>
          </p:sp>
        </mc:Fallback>
      </mc:AlternateContent>
      <p:sp>
        <p:nvSpPr>
          <p:cNvPr id="7" name="Left Bracket 6">
            <a:extLst>
              <a:ext uri="{FF2B5EF4-FFF2-40B4-BE49-F238E27FC236}">
                <a16:creationId xmlns:a16="http://schemas.microsoft.com/office/drawing/2014/main" id="{01C34933-DF76-9504-4136-3799516A969D}"/>
              </a:ext>
            </a:extLst>
          </p:cNvPr>
          <p:cNvSpPr/>
          <p:nvPr/>
        </p:nvSpPr>
        <p:spPr>
          <a:xfrm rot="16200000">
            <a:off x="2101254" y="3532854"/>
            <a:ext cx="170059" cy="1532932"/>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503D02-75E5-FD53-11D0-D97ED883092E}"/>
                  </a:ext>
                </a:extLst>
              </p:cNvPr>
              <p:cNvSpPr txBox="1"/>
              <p:nvPr/>
            </p:nvSpPr>
            <p:spPr>
              <a:xfrm>
                <a:off x="4024070" y="2460260"/>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9" name="TextBox 8">
                <a:extLst>
                  <a:ext uri="{FF2B5EF4-FFF2-40B4-BE49-F238E27FC236}">
                    <a16:creationId xmlns:a16="http://schemas.microsoft.com/office/drawing/2014/main" id="{FF503D02-75E5-FD53-11D0-D97ED883092E}"/>
                  </a:ext>
                </a:extLst>
              </p:cNvPr>
              <p:cNvSpPr txBox="1">
                <a:spLocks noRot="1" noChangeAspect="1" noMove="1" noResize="1" noEditPoints="1" noAdjustHandles="1" noChangeArrowheads="1" noChangeShapeType="1" noTextEdit="1"/>
              </p:cNvSpPr>
              <p:nvPr/>
            </p:nvSpPr>
            <p:spPr>
              <a:xfrm>
                <a:off x="4024070" y="2460260"/>
                <a:ext cx="666750" cy="307777"/>
              </a:xfrm>
              <a:prstGeom prst="rect">
                <a:avLst/>
              </a:prstGeom>
              <a:blipFill>
                <a:blip r:embed="rId7"/>
                <a:stretch>
                  <a:fillRect b="-8000"/>
                </a:stretch>
              </a:blipFill>
            </p:spPr>
            <p:txBody>
              <a:bodyPr/>
              <a:lstStyle/>
              <a:p>
                <a:r>
                  <a:rPr lang="en-SG">
                    <a:noFill/>
                  </a:rPr>
                  <a:t> </a:t>
                </a:r>
              </a:p>
            </p:txBody>
          </p:sp>
        </mc:Fallback>
      </mc:AlternateContent>
      <p:cxnSp>
        <p:nvCxnSpPr>
          <p:cNvPr id="18" name="Straight Arrow Connector 17">
            <a:extLst>
              <a:ext uri="{FF2B5EF4-FFF2-40B4-BE49-F238E27FC236}">
                <a16:creationId xmlns:a16="http://schemas.microsoft.com/office/drawing/2014/main" id="{B34AB3FA-5314-8142-6C1D-B54979EF0D3E}"/>
              </a:ext>
            </a:extLst>
          </p:cNvPr>
          <p:cNvCxnSpPr>
            <a:cxnSpLocks/>
          </p:cNvCxnSpPr>
          <p:nvPr/>
        </p:nvCxnSpPr>
        <p:spPr>
          <a:xfrm flipH="1">
            <a:off x="3876554" y="2630319"/>
            <a:ext cx="333375" cy="2830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204042F-2D25-72DC-083B-680080576B6F}"/>
              </a:ext>
            </a:extLst>
          </p:cNvPr>
          <p:cNvGrpSpPr/>
          <p:nvPr/>
        </p:nvGrpSpPr>
        <p:grpSpPr>
          <a:xfrm>
            <a:off x="5262320" y="1268449"/>
            <a:ext cx="3590341" cy="1011116"/>
            <a:chOff x="768491" y="1429392"/>
            <a:chExt cx="3590341" cy="1011116"/>
          </a:xfrm>
        </p:grpSpPr>
        <p:pic>
          <p:nvPicPr>
            <p:cNvPr id="20" name="Graphic 19" descr="Gears with solid fill">
              <a:extLst>
                <a:ext uri="{FF2B5EF4-FFF2-40B4-BE49-F238E27FC236}">
                  <a16:creationId xmlns:a16="http://schemas.microsoft.com/office/drawing/2014/main" id="{6E111DBE-D6CC-E94E-603F-A70EE2292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9737" y="1429392"/>
              <a:ext cx="1011116" cy="1011116"/>
            </a:xfrm>
            <a:prstGeom prst="rect">
              <a:avLst/>
            </a:prstGeom>
          </p:spPr>
        </p:pic>
        <p:sp>
          <p:nvSpPr>
            <p:cNvPr id="21" name="TextBox 20">
              <a:extLst>
                <a:ext uri="{FF2B5EF4-FFF2-40B4-BE49-F238E27FC236}">
                  <a16:creationId xmlns:a16="http://schemas.microsoft.com/office/drawing/2014/main" id="{61AFC97C-79F8-552A-C4B1-16E4078325AD}"/>
                </a:ext>
              </a:extLst>
            </p:cNvPr>
            <p:cNvSpPr txBox="1"/>
            <p:nvPr/>
          </p:nvSpPr>
          <p:spPr>
            <a:xfrm>
              <a:off x="768491" y="1780882"/>
              <a:ext cx="841248" cy="307777"/>
            </a:xfrm>
            <a:prstGeom prst="rect">
              <a:avLst/>
            </a:prstGeom>
            <a:noFill/>
          </p:spPr>
          <p:txBody>
            <a:bodyPr wrap="square" rtlCol="0">
              <a:spAutoFit/>
            </a:bodyPr>
            <a:lstStyle/>
            <a:p>
              <a:r>
                <a:rPr lang="en-SG" dirty="0"/>
                <a:t>Input</a:t>
              </a:r>
            </a:p>
          </p:txBody>
        </p:sp>
        <p:sp>
          <p:nvSpPr>
            <p:cNvPr id="22" name="TextBox 21">
              <a:extLst>
                <a:ext uri="{FF2B5EF4-FFF2-40B4-BE49-F238E27FC236}">
                  <a16:creationId xmlns:a16="http://schemas.microsoft.com/office/drawing/2014/main" id="{51773AD9-DAB5-E674-EC87-FCD14287CEC5}"/>
                </a:ext>
              </a:extLst>
            </p:cNvPr>
            <p:cNvSpPr txBox="1"/>
            <p:nvPr/>
          </p:nvSpPr>
          <p:spPr>
            <a:xfrm>
              <a:off x="3517584" y="1780882"/>
              <a:ext cx="841248" cy="307777"/>
            </a:xfrm>
            <a:prstGeom prst="rect">
              <a:avLst/>
            </a:prstGeom>
            <a:noFill/>
          </p:spPr>
          <p:txBody>
            <a:bodyPr wrap="square" rtlCol="0">
              <a:spAutoFit/>
            </a:bodyPr>
            <a:lstStyle/>
            <a:p>
              <a:r>
                <a:rPr lang="en-SG" dirty="0"/>
                <a:t>Output</a:t>
              </a:r>
            </a:p>
          </p:txBody>
        </p:sp>
        <p:sp>
          <p:nvSpPr>
            <p:cNvPr id="23" name="Arrow: Right 22">
              <a:extLst>
                <a:ext uri="{FF2B5EF4-FFF2-40B4-BE49-F238E27FC236}">
                  <a16:creationId xmlns:a16="http://schemas.microsoft.com/office/drawing/2014/main" id="{9B68197C-49EE-602B-9AA8-657B5CD40D1F}"/>
                </a:ext>
              </a:extLst>
            </p:cNvPr>
            <p:cNvSpPr/>
            <p:nvPr/>
          </p:nvSpPr>
          <p:spPr>
            <a:xfrm>
              <a:off x="1607069"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C66DC916-058E-EEAE-9C8F-2DF665E88996}"/>
                </a:ext>
              </a:extLst>
            </p:cNvPr>
            <p:cNvSpPr/>
            <p:nvPr/>
          </p:nvSpPr>
          <p:spPr>
            <a:xfrm>
              <a:off x="3090933"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7BAC57-2E58-AF81-4259-FAE7E6CB522B}"/>
                  </a:ext>
                </a:extLst>
              </p:cNvPr>
              <p:cNvSpPr txBox="1"/>
              <p:nvPr/>
            </p:nvSpPr>
            <p:spPr>
              <a:xfrm>
                <a:off x="4676773" y="2080024"/>
                <a:ext cx="1809615" cy="518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0" i="1" smtClean="0">
                          <a:solidFill>
                            <a:schemeClr val="accent4">
                              <a:lumMod val="75000"/>
                            </a:schemeClr>
                          </a:solidFill>
                          <a:latin typeface="Cambria Math" panose="02040503050406030204" pitchFamily="18" charset="0"/>
                        </a:rPr>
                        <m:t>𝑖𝑛𝑝𝑢𝑡</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𝑠𝑝𝑎𝑐𝑒</m:t>
                      </m:r>
                      <m:r>
                        <a:rPr lang="en-SG" sz="1400" b="0" i="1" smtClean="0">
                          <a:solidFill>
                            <a:schemeClr val="accent4">
                              <a:lumMod val="75000"/>
                            </a:schemeClr>
                          </a:solidFill>
                          <a:latin typeface="Cambria Math" panose="02040503050406030204" pitchFamily="18" charset="0"/>
                        </a:rPr>
                        <m:t>,</m:t>
                      </m:r>
                      <m:r>
                        <a:rPr lang="en-SG" sz="1400">
                          <a:solidFill>
                            <a:schemeClr val="accent4">
                              <a:lumMod val="75000"/>
                            </a:schemeClr>
                          </a:solidFill>
                          <a:latin typeface="Cambria Math" panose="02040503050406030204" pitchFamily="18" charset="0"/>
                          <a:ea typeface="Cambria Math" panose="02040503050406030204" pitchFamily="18" charset="0"/>
                        </a:rPr>
                        <m:t>𝒳</m:t>
                      </m:r>
                      <m:r>
                        <a:rPr lang="en-SG" sz="1400" b="0" i="1" smtClean="0">
                          <a:solidFill>
                            <a:schemeClr val="accent4">
                              <a:lumMod val="75000"/>
                            </a:schemeClr>
                          </a:solidFill>
                          <a:latin typeface="Cambria Math" panose="02040503050406030204" pitchFamily="18" charset="0"/>
                        </a:rPr>
                        <m:t>={</m:t>
                      </m:r>
                      <m:r>
                        <a:rPr lang="en-SG" sz="1400" b="0" i="1" smtClean="0">
                          <a:solidFill>
                            <a:schemeClr val="accent4">
                              <a:lumMod val="75000"/>
                            </a:schemeClr>
                          </a:solidFill>
                          <a:latin typeface="Cambria Math" panose="02040503050406030204" pitchFamily="18" charset="0"/>
                        </a:rPr>
                        <m:t>𝑠𝑙</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𝑠𝑤</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𝑝𝑙</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𝑝𝑤</m:t>
                      </m:r>
                      <m:r>
                        <a:rPr lang="en-SG" sz="1400" b="0" i="1" smtClean="0">
                          <a:solidFill>
                            <a:schemeClr val="accent4">
                              <a:lumMod val="75000"/>
                            </a:schemeClr>
                          </a:solidFill>
                          <a:latin typeface="Cambria Math" panose="02040503050406030204" pitchFamily="18" charset="0"/>
                        </a:rPr>
                        <m:t>}</m:t>
                      </m:r>
                    </m:oMath>
                  </m:oMathPara>
                </a14:m>
                <a:endParaRPr lang="en-SG" sz="1400" b="0" dirty="0">
                  <a:solidFill>
                    <a:schemeClr val="accent4">
                      <a:lumMod val="75000"/>
                    </a:schemeClr>
                  </a:solidFill>
                </a:endParaRPr>
              </a:p>
            </p:txBody>
          </p:sp>
        </mc:Choice>
        <mc:Fallback xmlns="">
          <p:sp>
            <p:nvSpPr>
              <p:cNvPr id="25" name="TextBox 24">
                <a:extLst>
                  <a:ext uri="{FF2B5EF4-FFF2-40B4-BE49-F238E27FC236}">
                    <a16:creationId xmlns:a16="http://schemas.microsoft.com/office/drawing/2014/main" id="{907BAC57-2E58-AF81-4259-FAE7E6CB522B}"/>
                  </a:ext>
                </a:extLst>
              </p:cNvPr>
              <p:cNvSpPr txBox="1">
                <a:spLocks noRot="1" noChangeAspect="1" noMove="1" noResize="1" noEditPoints="1" noAdjustHandles="1" noChangeArrowheads="1" noChangeShapeType="1" noTextEdit="1"/>
              </p:cNvSpPr>
              <p:nvPr/>
            </p:nvSpPr>
            <p:spPr>
              <a:xfrm>
                <a:off x="4676773" y="2080024"/>
                <a:ext cx="1809615" cy="518283"/>
              </a:xfrm>
              <a:prstGeom prst="rect">
                <a:avLst/>
              </a:prstGeom>
              <a:blipFill>
                <a:blip r:embed="rId10"/>
                <a:stretch>
                  <a:fillRect b="-7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CF75CB-2429-2C38-E097-EB92F9ECF1B3}"/>
                  </a:ext>
                </a:extLst>
              </p:cNvPr>
              <p:cNvSpPr txBox="1"/>
              <p:nvPr/>
            </p:nvSpPr>
            <p:spPr>
              <a:xfrm>
                <a:off x="8038656" y="2080024"/>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26" name="TextBox 25">
                <a:extLst>
                  <a:ext uri="{FF2B5EF4-FFF2-40B4-BE49-F238E27FC236}">
                    <a16:creationId xmlns:a16="http://schemas.microsoft.com/office/drawing/2014/main" id="{0FCF75CB-2429-2C38-E097-EB92F9ECF1B3}"/>
                  </a:ext>
                </a:extLst>
              </p:cNvPr>
              <p:cNvSpPr txBox="1">
                <a:spLocks noRot="1" noChangeAspect="1" noMove="1" noResize="1" noEditPoints="1" noAdjustHandles="1" noChangeArrowheads="1" noChangeShapeType="1" noTextEdit="1"/>
              </p:cNvSpPr>
              <p:nvPr/>
            </p:nvSpPr>
            <p:spPr>
              <a:xfrm>
                <a:off x="8038656" y="2080024"/>
                <a:ext cx="666750" cy="307777"/>
              </a:xfrm>
              <a:prstGeom prst="rect">
                <a:avLst/>
              </a:prstGeom>
              <a:blipFill>
                <a:blip r:embed="rId11"/>
                <a:stretch>
                  <a:fillRect b="-78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ECC6ED5-CC9E-E887-554B-DEB811762533}"/>
                  </a:ext>
                </a:extLst>
              </p:cNvPr>
              <p:cNvSpPr txBox="1"/>
              <p:nvPr/>
            </p:nvSpPr>
            <p:spPr>
              <a:xfrm>
                <a:off x="6419850" y="2381283"/>
                <a:ext cx="12763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800" b="1" i="1" smtClean="0">
                          <a:latin typeface="Cambria Math" panose="02040503050406030204" pitchFamily="18" charset="0"/>
                        </a:rPr>
                        <m:t>𝒇</m:t>
                      </m:r>
                      <m:r>
                        <a:rPr lang="en-SG" sz="1800" b="1" i="1" smtClean="0">
                          <a:latin typeface="Cambria Math" panose="02040503050406030204" pitchFamily="18" charset="0"/>
                        </a:rPr>
                        <m:t>:</m:t>
                      </m:r>
                      <m:r>
                        <a:rPr lang="en-SG" sz="1800" b="1" i="0" smtClean="0">
                          <a:latin typeface="Cambria Math" panose="02040503050406030204" pitchFamily="18" charset="0"/>
                          <a:ea typeface="Cambria Math" panose="02040503050406030204" pitchFamily="18" charset="0"/>
                        </a:rPr>
                        <m:t>𝓧</m:t>
                      </m:r>
                      <m:r>
                        <a:rPr lang="en-SG" sz="1800" b="1" i="1" smtClean="0">
                          <a:latin typeface="Cambria Math" panose="02040503050406030204" pitchFamily="18" charset="0"/>
                          <a:ea typeface="Cambria Math" panose="02040503050406030204" pitchFamily="18" charset="0"/>
                        </a:rPr>
                        <m:t>→</m:t>
                      </m:r>
                      <m:r>
                        <a:rPr lang="en-SG" sz="1800" b="1" i="1" smtClean="0">
                          <a:latin typeface="Cambria Math" panose="02040503050406030204" pitchFamily="18" charset="0"/>
                          <a:ea typeface="Cambria Math" panose="02040503050406030204" pitchFamily="18" charset="0"/>
                        </a:rPr>
                        <m:t>𝓨</m:t>
                      </m:r>
                    </m:oMath>
                  </m:oMathPara>
                </a14:m>
                <a:endParaRPr lang="en-SG" sz="1800" b="1" dirty="0"/>
              </a:p>
            </p:txBody>
          </p:sp>
        </mc:Choice>
        <mc:Fallback xmlns="">
          <p:sp>
            <p:nvSpPr>
              <p:cNvPr id="28" name="TextBox 27">
                <a:extLst>
                  <a:ext uri="{FF2B5EF4-FFF2-40B4-BE49-F238E27FC236}">
                    <a16:creationId xmlns:a16="http://schemas.microsoft.com/office/drawing/2014/main" id="{7ECC6ED5-CC9E-E887-554B-DEB811762533}"/>
                  </a:ext>
                </a:extLst>
              </p:cNvPr>
              <p:cNvSpPr txBox="1">
                <a:spLocks noRot="1" noChangeAspect="1" noMove="1" noResize="1" noEditPoints="1" noAdjustHandles="1" noChangeArrowheads="1" noChangeShapeType="1" noTextEdit="1"/>
              </p:cNvSpPr>
              <p:nvPr/>
            </p:nvSpPr>
            <p:spPr>
              <a:xfrm>
                <a:off x="6419850" y="2381283"/>
                <a:ext cx="1276350" cy="369332"/>
              </a:xfrm>
              <a:prstGeom prst="rect">
                <a:avLst/>
              </a:prstGeom>
              <a:blipFill>
                <a:blip r:embed="rId12"/>
                <a:stretch>
                  <a:fillRect b="-15000"/>
                </a:stretch>
              </a:blipFill>
            </p:spPr>
            <p:txBody>
              <a:bodyPr/>
              <a:lstStyle/>
              <a:p>
                <a:r>
                  <a:rPr lang="en-SG">
                    <a:noFill/>
                  </a:rPr>
                  <a:t> </a:t>
                </a:r>
              </a:p>
            </p:txBody>
          </p:sp>
        </mc:Fallback>
      </mc:AlternateContent>
    </p:spTree>
    <p:extLst>
      <p:ext uri="{BB962C8B-B14F-4D97-AF65-F5344CB8AC3E}">
        <p14:creationId xmlns:p14="http://schemas.microsoft.com/office/powerpoint/2010/main" val="2446561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chemeClr val="tx1"/>
                </a:solidFill>
                <a:latin typeface="+mj-lt"/>
              </a:rPr>
              <a:t>Example:</a:t>
            </a:r>
            <a:endParaRPr dirty="0">
              <a:solidFill>
                <a:schemeClr val="tx1"/>
              </a:solidFill>
              <a:latin typeface="+mj-l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F14881-C7B9-6E71-E5F3-BB15AE95E2DA}"/>
                  </a:ext>
                </a:extLst>
              </p:cNvPr>
              <p:cNvSpPr txBox="1"/>
              <p:nvPr/>
            </p:nvSpPr>
            <p:spPr>
              <a:xfrm>
                <a:off x="66202" y="4214289"/>
                <a:ext cx="324802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0" i="1" smtClean="0">
                          <a:solidFill>
                            <a:schemeClr val="accent4">
                              <a:lumMod val="75000"/>
                            </a:schemeClr>
                          </a:solidFill>
                          <a:latin typeface="Cambria Math" panose="02040503050406030204" pitchFamily="18" charset="0"/>
                        </a:rPr>
                        <m:t>𝑖𝑛𝑝𝑢𝑡</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𝑠𝑝𝑎𝑐𝑒</m:t>
                      </m:r>
                      <m:r>
                        <a:rPr lang="en-SG" sz="1400" b="0" i="1" smtClean="0">
                          <a:solidFill>
                            <a:schemeClr val="accent4">
                              <a:lumMod val="75000"/>
                            </a:schemeClr>
                          </a:solidFill>
                          <a:latin typeface="Cambria Math" panose="02040503050406030204" pitchFamily="18" charset="0"/>
                        </a:rPr>
                        <m:t>,</m:t>
                      </m:r>
                      <m:r>
                        <a:rPr lang="en-SG" sz="1400">
                          <a:solidFill>
                            <a:schemeClr val="accent4">
                              <a:lumMod val="75000"/>
                            </a:schemeClr>
                          </a:solidFill>
                          <a:latin typeface="Cambria Math" panose="02040503050406030204" pitchFamily="18" charset="0"/>
                          <a:ea typeface="Cambria Math" panose="02040503050406030204" pitchFamily="18" charset="0"/>
                        </a:rPr>
                        <m:t>𝒳</m:t>
                      </m:r>
                      <m:r>
                        <a:rPr lang="en-SG" sz="1400" b="0" i="1" smtClean="0">
                          <a:solidFill>
                            <a:schemeClr val="accent4">
                              <a:lumMod val="75000"/>
                            </a:schemeClr>
                          </a:solidFill>
                          <a:latin typeface="Cambria Math" panose="02040503050406030204" pitchFamily="18" charset="0"/>
                        </a:rPr>
                        <m:t>=</m:t>
                      </m:r>
                      <m:r>
                        <a:rPr lang="en-SG" sz="1400" b="0" i="1" smtClean="0">
                          <a:solidFill>
                            <a:schemeClr val="accent4">
                              <a:lumMod val="75000"/>
                            </a:schemeClr>
                          </a:solidFill>
                          <a:latin typeface="Cambria Math" panose="02040503050406030204" pitchFamily="18" charset="0"/>
                        </a:rPr>
                        <m:t>𝑠𝑒𝑡𝑠</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𝑜𝑓</m:t>
                      </m:r>
                      <m:r>
                        <a:rPr lang="en-SG" sz="1400" b="0" i="1" smtClean="0">
                          <a:solidFill>
                            <a:schemeClr val="accent4">
                              <a:lumMod val="75000"/>
                            </a:schemeClr>
                          </a:solidFill>
                          <a:latin typeface="Cambria Math" panose="02040503050406030204" pitchFamily="18" charset="0"/>
                        </a:rPr>
                        <m:t> </m:t>
                      </m:r>
                      <m:r>
                        <a:rPr lang="en-SG" sz="1400" b="0" i="1" smtClean="0">
                          <a:solidFill>
                            <a:schemeClr val="accent4">
                              <a:lumMod val="75000"/>
                            </a:schemeClr>
                          </a:solidFill>
                          <a:latin typeface="Cambria Math" panose="02040503050406030204" pitchFamily="18" charset="0"/>
                        </a:rPr>
                        <m:t>𝑖𝑚𝑎𝑔𝑒𝑠</m:t>
                      </m:r>
                    </m:oMath>
                  </m:oMathPara>
                </a14:m>
                <a:endParaRPr lang="en-SG" sz="1400" b="0" dirty="0">
                  <a:solidFill>
                    <a:schemeClr val="accent4">
                      <a:lumMod val="75000"/>
                    </a:schemeClr>
                  </a:solidFill>
                </a:endParaRPr>
              </a:p>
            </p:txBody>
          </p:sp>
        </mc:Choice>
        <mc:Fallback xmlns="">
          <p:sp>
            <p:nvSpPr>
              <p:cNvPr id="4" name="TextBox 3">
                <a:extLst>
                  <a:ext uri="{FF2B5EF4-FFF2-40B4-BE49-F238E27FC236}">
                    <a16:creationId xmlns:a16="http://schemas.microsoft.com/office/drawing/2014/main" id="{2BF14881-C7B9-6E71-E5F3-BB15AE95E2DA}"/>
                  </a:ext>
                </a:extLst>
              </p:cNvPr>
              <p:cNvSpPr txBox="1">
                <a:spLocks noRot="1" noChangeAspect="1" noMove="1" noResize="1" noEditPoints="1" noAdjustHandles="1" noChangeArrowheads="1" noChangeShapeType="1" noTextEdit="1"/>
              </p:cNvSpPr>
              <p:nvPr/>
            </p:nvSpPr>
            <p:spPr>
              <a:xfrm>
                <a:off x="66202" y="4214289"/>
                <a:ext cx="3248025" cy="307777"/>
              </a:xfrm>
              <a:prstGeom prst="rect">
                <a:avLst/>
              </a:prstGeom>
              <a:blipFill>
                <a:blip r:embed="rId4"/>
                <a:stretch>
                  <a:fillRect b="-7843"/>
                </a:stretch>
              </a:blipFill>
            </p:spPr>
            <p:txBody>
              <a:bodyPr/>
              <a:lstStyle/>
              <a:p>
                <a:r>
                  <a:rPr lang="en-SG">
                    <a:noFill/>
                  </a:rPr>
                  <a:t> </a:t>
                </a:r>
              </a:p>
            </p:txBody>
          </p:sp>
        </mc:Fallback>
      </mc:AlternateContent>
      <p:sp>
        <p:nvSpPr>
          <p:cNvPr id="7" name="Left Bracket 6">
            <a:extLst>
              <a:ext uri="{FF2B5EF4-FFF2-40B4-BE49-F238E27FC236}">
                <a16:creationId xmlns:a16="http://schemas.microsoft.com/office/drawing/2014/main" id="{01C34933-DF76-9504-4136-3799516A969D}"/>
              </a:ext>
            </a:extLst>
          </p:cNvPr>
          <p:cNvSpPr/>
          <p:nvPr/>
        </p:nvSpPr>
        <p:spPr>
          <a:xfrm rot="16200000">
            <a:off x="1068913" y="3279012"/>
            <a:ext cx="170059" cy="1532932"/>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503D02-75E5-FD53-11D0-D97ED883092E}"/>
                  </a:ext>
                </a:extLst>
              </p:cNvPr>
              <p:cNvSpPr txBox="1"/>
              <p:nvPr/>
            </p:nvSpPr>
            <p:spPr>
              <a:xfrm>
                <a:off x="3992026" y="2781463"/>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9" name="TextBox 8">
                <a:extLst>
                  <a:ext uri="{FF2B5EF4-FFF2-40B4-BE49-F238E27FC236}">
                    <a16:creationId xmlns:a16="http://schemas.microsoft.com/office/drawing/2014/main" id="{FF503D02-75E5-FD53-11D0-D97ED883092E}"/>
                  </a:ext>
                </a:extLst>
              </p:cNvPr>
              <p:cNvSpPr txBox="1">
                <a:spLocks noRot="1" noChangeAspect="1" noMove="1" noResize="1" noEditPoints="1" noAdjustHandles="1" noChangeArrowheads="1" noChangeShapeType="1" noTextEdit="1"/>
              </p:cNvSpPr>
              <p:nvPr/>
            </p:nvSpPr>
            <p:spPr>
              <a:xfrm>
                <a:off x="3992026" y="2781463"/>
                <a:ext cx="666750" cy="307777"/>
              </a:xfrm>
              <a:prstGeom prst="rect">
                <a:avLst/>
              </a:prstGeom>
              <a:blipFill>
                <a:blip r:embed="rId5"/>
                <a:stretch>
                  <a:fillRect b="-7843"/>
                </a:stretch>
              </a:blipFill>
            </p:spPr>
            <p:txBody>
              <a:bodyPr/>
              <a:lstStyle/>
              <a:p>
                <a:r>
                  <a:rPr lang="en-SG">
                    <a:noFill/>
                  </a:rPr>
                  <a:t> </a:t>
                </a:r>
              </a:p>
            </p:txBody>
          </p:sp>
        </mc:Fallback>
      </mc:AlternateContent>
      <p:grpSp>
        <p:nvGrpSpPr>
          <p:cNvPr id="19" name="Group 18">
            <a:extLst>
              <a:ext uri="{FF2B5EF4-FFF2-40B4-BE49-F238E27FC236}">
                <a16:creationId xmlns:a16="http://schemas.microsoft.com/office/drawing/2014/main" id="{7204042F-2D25-72DC-083B-680080576B6F}"/>
              </a:ext>
            </a:extLst>
          </p:cNvPr>
          <p:cNvGrpSpPr/>
          <p:nvPr/>
        </p:nvGrpSpPr>
        <p:grpSpPr>
          <a:xfrm>
            <a:off x="4561474" y="1268448"/>
            <a:ext cx="4291187" cy="1208489"/>
            <a:chOff x="768491" y="1429392"/>
            <a:chExt cx="3590341" cy="1011116"/>
          </a:xfrm>
        </p:grpSpPr>
        <p:pic>
          <p:nvPicPr>
            <p:cNvPr id="20" name="Graphic 19" descr="Gears with solid fill">
              <a:extLst>
                <a:ext uri="{FF2B5EF4-FFF2-40B4-BE49-F238E27FC236}">
                  <a16:creationId xmlns:a16="http://schemas.microsoft.com/office/drawing/2014/main" id="{6E111DBE-D6CC-E94E-603F-A70EE22922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9737" y="1429392"/>
              <a:ext cx="1011116" cy="1011116"/>
            </a:xfrm>
            <a:prstGeom prst="rect">
              <a:avLst/>
            </a:prstGeom>
          </p:spPr>
        </p:pic>
        <p:sp>
          <p:nvSpPr>
            <p:cNvPr id="21" name="TextBox 20">
              <a:extLst>
                <a:ext uri="{FF2B5EF4-FFF2-40B4-BE49-F238E27FC236}">
                  <a16:creationId xmlns:a16="http://schemas.microsoft.com/office/drawing/2014/main" id="{61AFC97C-79F8-552A-C4B1-16E4078325AD}"/>
                </a:ext>
              </a:extLst>
            </p:cNvPr>
            <p:cNvSpPr txBox="1"/>
            <p:nvPr/>
          </p:nvSpPr>
          <p:spPr>
            <a:xfrm>
              <a:off x="768491" y="1780882"/>
              <a:ext cx="841248" cy="307777"/>
            </a:xfrm>
            <a:prstGeom prst="rect">
              <a:avLst/>
            </a:prstGeom>
            <a:noFill/>
          </p:spPr>
          <p:txBody>
            <a:bodyPr wrap="square" rtlCol="0">
              <a:spAutoFit/>
            </a:bodyPr>
            <a:lstStyle/>
            <a:p>
              <a:r>
                <a:rPr lang="en-SG" dirty="0"/>
                <a:t>Input</a:t>
              </a:r>
            </a:p>
          </p:txBody>
        </p:sp>
        <p:sp>
          <p:nvSpPr>
            <p:cNvPr id="22" name="TextBox 21">
              <a:extLst>
                <a:ext uri="{FF2B5EF4-FFF2-40B4-BE49-F238E27FC236}">
                  <a16:creationId xmlns:a16="http://schemas.microsoft.com/office/drawing/2014/main" id="{51773AD9-DAB5-E674-EC87-FCD14287CEC5}"/>
                </a:ext>
              </a:extLst>
            </p:cNvPr>
            <p:cNvSpPr txBox="1"/>
            <p:nvPr/>
          </p:nvSpPr>
          <p:spPr>
            <a:xfrm>
              <a:off x="3517584" y="1780882"/>
              <a:ext cx="841248" cy="307777"/>
            </a:xfrm>
            <a:prstGeom prst="rect">
              <a:avLst/>
            </a:prstGeom>
            <a:noFill/>
          </p:spPr>
          <p:txBody>
            <a:bodyPr wrap="square" rtlCol="0">
              <a:spAutoFit/>
            </a:bodyPr>
            <a:lstStyle/>
            <a:p>
              <a:r>
                <a:rPr lang="en-SG" dirty="0"/>
                <a:t>Output</a:t>
              </a:r>
            </a:p>
          </p:txBody>
        </p:sp>
        <p:sp>
          <p:nvSpPr>
            <p:cNvPr id="23" name="Arrow: Right 22">
              <a:extLst>
                <a:ext uri="{FF2B5EF4-FFF2-40B4-BE49-F238E27FC236}">
                  <a16:creationId xmlns:a16="http://schemas.microsoft.com/office/drawing/2014/main" id="{9B68197C-49EE-602B-9AA8-657B5CD40D1F}"/>
                </a:ext>
              </a:extLst>
            </p:cNvPr>
            <p:cNvSpPr/>
            <p:nvPr/>
          </p:nvSpPr>
          <p:spPr>
            <a:xfrm>
              <a:off x="1607069"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C66DC916-058E-EEAE-9C8F-2DF665E88996}"/>
                </a:ext>
              </a:extLst>
            </p:cNvPr>
            <p:cNvSpPr/>
            <p:nvPr/>
          </p:nvSpPr>
          <p:spPr>
            <a:xfrm>
              <a:off x="3090933" y="1780882"/>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7BAC57-2E58-AF81-4259-FAE7E6CB522B}"/>
                  </a:ext>
                </a:extLst>
              </p:cNvPr>
              <p:cNvSpPr txBox="1"/>
              <p:nvPr/>
            </p:nvSpPr>
            <p:spPr>
              <a:xfrm>
                <a:off x="4442037" y="2210612"/>
                <a:ext cx="2124077" cy="522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i="1" smtClean="0">
                          <a:solidFill>
                            <a:schemeClr val="accent4">
                              <a:lumMod val="75000"/>
                            </a:schemeClr>
                          </a:solidFill>
                          <a:latin typeface="Cambria Math" panose="02040503050406030204" pitchFamily="18" charset="0"/>
                        </a:rPr>
                        <m:t>𝒳</m:t>
                      </m:r>
                      <m:r>
                        <a:rPr lang="en-SG" i="1" smtClean="0">
                          <a:solidFill>
                            <a:schemeClr val="accent4">
                              <a:lumMod val="75000"/>
                            </a:schemeClr>
                          </a:solidFill>
                          <a:latin typeface="Cambria Math" panose="02040503050406030204" pitchFamily="18" charset="0"/>
                        </a:rPr>
                        <m:t>= </m:t>
                      </m:r>
                      <m:sSup>
                        <m:sSupPr>
                          <m:ctrlPr>
                            <a:rPr lang="en-SG" i="1" smtClean="0">
                              <a:solidFill>
                                <a:schemeClr val="accent4">
                                  <a:lumMod val="75000"/>
                                </a:schemeClr>
                              </a:solidFill>
                              <a:latin typeface="Cambria Math" panose="02040503050406030204" pitchFamily="18" charset="0"/>
                            </a:rPr>
                          </m:ctrlPr>
                        </m:sSupPr>
                        <m:e>
                          <m:r>
                            <a:rPr lang="en-SG" i="1" smtClean="0">
                              <a:solidFill>
                                <a:schemeClr val="accent4">
                                  <a:lumMod val="75000"/>
                                </a:schemeClr>
                              </a:solidFill>
                              <a:latin typeface="Cambria Math" panose="02040503050406030204" pitchFamily="18" charset="0"/>
                            </a:rPr>
                            <m:t>ℝ</m:t>
                          </m:r>
                        </m:e>
                        <m:sup>
                          <m:r>
                            <a:rPr lang="en-SG" i="1" smtClean="0">
                              <a:solidFill>
                                <a:schemeClr val="accent4">
                                  <a:lumMod val="75000"/>
                                </a:schemeClr>
                              </a:solidFill>
                              <a:latin typeface="Cambria Math" panose="02040503050406030204" pitchFamily="18" charset="0"/>
                            </a:rPr>
                            <m:t>𝐷</m:t>
                          </m:r>
                        </m:sup>
                      </m:sSup>
                      <m:r>
                        <a:rPr lang="en-SG" i="1" smtClean="0">
                          <a:solidFill>
                            <a:schemeClr val="accent4">
                              <a:lumMod val="75000"/>
                            </a:schemeClr>
                          </a:solidFill>
                          <a:latin typeface="Cambria Math" panose="02040503050406030204" pitchFamily="18" charset="0"/>
                        </a:rPr>
                        <m:t>, </m:t>
                      </m:r>
                      <m:r>
                        <a:rPr lang="en-SG" b="0" i="1" smtClean="0">
                          <a:solidFill>
                            <a:schemeClr val="accent4">
                              <a:lumMod val="75000"/>
                            </a:schemeClr>
                          </a:solidFill>
                          <a:latin typeface="Cambria Math" panose="02040503050406030204" pitchFamily="18" charset="0"/>
                        </a:rPr>
                        <m:t> </m:t>
                      </m:r>
                      <m:r>
                        <a:rPr lang="en-SG" i="1">
                          <a:solidFill>
                            <a:schemeClr val="accent4">
                              <a:lumMod val="75000"/>
                            </a:schemeClr>
                          </a:solidFill>
                          <a:latin typeface="Cambria Math" panose="02040503050406030204" pitchFamily="18" charset="0"/>
                        </a:rPr>
                        <m:t>𝑤h𝑒𝑟𝑒</m:t>
                      </m:r>
                      <m:r>
                        <a:rPr lang="en-SG" i="1">
                          <a:solidFill>
                            <a:schemeClr val="accent4">
                              <a:lumMod val="75000"/>
                            </a:schemeClr>
                          </a:solidFill>
                          <a:latin typeface="Cambria Math" panose="02040503050406030204" pitchFamily="18" charset="0"/>
                        </a:rPr>
                        <m:t> </m:t>
                      </m:r>
                      <m:r>
                        <a:rPr lang="en-SG" i="1">
                          <a:solidFill>
                            <a:schemeClr val="accent4">
                              <a:lumMod val="75000"/>
                            </a:schemeClr>
                          </a:solidFill>
                          <a:latin typeface="Cambria Math" panose="02040503050406030204" pitchFamily="18" charset="0"/>
                        </a:rPr>
                        <m:t>𝐷</m:t>
                      </m:r>
                      <m:r>
                        <a:rPr lang="en-SG" i="1">
                          <a:solidFill>
                            <a:schemeClr val="accent4">
                              <a:lumMod val="75000"/>
                            </a:schemeClr>
                          </a:solidFill>
                          <a:latin typeface="Cambria Math" panose="02040503050406030204" pitchFamily="18" charset="0"/>
                        </a:rPr>
                        <m:t>=</m:t>
                      </m:r>
                      <m:r>
                        <a:rPr lang="en-SG" i="1">
                          <a:solidFill>
                            <a:schemeClr val="accent4">
                              <a:lumMod val="75000"/>
                            </a:schemeClr>
                          </a:solidFill>
                          <a:latin typeface="Cambria Math" panose="02040503050406030204" pitchFamily="18" charset="0"/>
                        </a:rPr>
                        <m:t>𝐶</m:t>
                      </m:r>
                      <m:r>
                        <a:rPr lang="en-SG" i="1">
                          <a:solidFill>
                            <a:schemeClr val="accent4">
                              <a:lumMod val="75000"/>
                            </a:schemeClr>
                          </a:solidFill>
                          <a:latin typeface="Cambria Math" panose="02040503050406030204" pitchFamily="18" charset="0"/>
                        </a:rPr>
                        <m:t> × </m:t>
                      </m:r>
                      <m:sSub>
                        <m:sSubPr>
                          <m:ctrlPr>
                            <a:rPr lang="en-SG" i="1">
                              <a:solidFill>
                                <a:schemeClr val="accent4">
                                  <a:lumMod val="75000"/>
                                </a:schemeClr>
                              </a:solidFill>
                              <a:latin typeface="Cambria Math" panose="02040503050406030204" pitchFamily="18" charset="0"/>
                            </a:rPr>
                          </m:ctrlPr>
                        </m:sSubPr>
                        <m:e>
                          <m:r>
                            <a:rPr lang="en-SG" i="1">
                              <a:solidFill>
                                <a:schemeClr val="accent4">
                                  <a:lumMod val="75000"/>
                                </a:schemeClr>
                              </a:solidFill>
                              <a:latin typeface="Cambria Math" panose="02040503050406030204" pitchFamily="18" charset="0"/>
                            </a:rPr>
                            <m:t>𝐷</m:t>
                          </m:r>
                        </m:e>
                        <m:sub>
                          <m:r>
                            <a:rPr lang="en-SG" i="1">
                              <a:solidFill>
                                <a:schemeClr val="accent4">
                                  <a:lumMod val="75000"/>
                                </a:schemeClr>
                              </a:solidFill>
                              <a:latin typeface="Cambria Math" panose="02040503050406030204" pitchFamily="18" charset="0"/>
                            </a:rPr>
                            <m:t>1</m:t>
                          </m:r>
                        </m:sub>
                      </m:sSub>
                      <m:r>
                        <a:rPr lang="en-SG" i="1">
                          <a:solidFill>
                            <a:schemeClr val="accent4">
                              <a:lumMod val="75000"/>
                            </a:schemeClr>
                          </a:solidFill>
                          <a:latin typeface="Cambria Math" panose="02040503050406030204" pitchFamily="18" charset="0"/>
                        </a:rPr>
                        <m:t>× </m:t>
                      </m:r>
                      <m:sSub>
                        <m:sSubPr>
                          <m:ctrlPr>
                            <a:rPr lang="en-SG" i="1">
                              <a:solidFill>
                                <a:schemeClr val="accent4">
                                  <a:lumMod val="75000"/>
                                </a:schemeClr>
                              </a:solidFill>
                              <a:latin typeface="Cambria Math" panose="02040503050406030204" pitchFamily="18" charset="0"/>
                            </a:rPr>
                          </m:ctrlPr>
                        </m:sSubPr>
                        <m:e>
                          <m:r>
                            <a:rPr lang="en-SG" i="1">
                              <a:solidFill>
                                <a:schemeClr val="accent4">
                                  <a:lumMod val="75000"/>
                                </a:schemeClr>
                              </a:solidFill>
                              <a:latin typeface="Cambria Math" panose="02040503050406030204" pitchFamily="18" charset="0"/>
                            </a:rPr>
                            <m:t>𝐷</m:t>
                          </m:r>
                        </m:e>
                        <m:sub>
                          <m:r>
                            <a:rPr lang="en-SG" i="1">
                              <a:solidFill>
                                <a:schemeClr val="accent4">
                                  <a:lumMod val="75000"/>
                                </a:schemeClr>
                              </a:solidFill>
                              <a:latin typeface="Cambria Math" panose="02040503050406030204" pitchFamily="18" charset="0"/>
                            </a:rPr>
                            <m:t>2</m:t>
                          </m:r>
                        </m:sub>
                      </m:sSub>
                    </m:oMath>
                  </m:oMathPara>
                </a14:m>
                <a:endParaRPr/>
              </a:p>
            </p:txBody>
          </p:sp>
        </mc:Choice>
        <mc:Fallback xmlns="">
          <p:sp>
            <p:nvSpPr>
              <p:cNvPr id="25" name="TextBox 24">
                <a:extLst>
                  <a:ext uri="{FF2B5EF4-FFF2-40B4-BE49-F238E27FC236}">
                    <a16:creationId xmlns:a16="http://schemas.microsoft.com/office/drawing/2014/main" id="{907BAC57-2E58-AF81-4259-FAE7E6CB522B}"/>
                  </a:ext>
                </a:extLst>
              </p:cNvPr>
              <p:cNvSpPr txBox="1">
                <a:spLocks noRot="1" noChangeAspect="1" noMove="1" noResize="1" noEditPoints="1" noAdjustHandles="1" noChangeArrowheads="1" noChangeShapeType="1" noTextEdit="1"/>
              </p:cNvSpPr>
              <p:nvPr/>
            </p:nvSpPr>
            <p:spPr>
              <a:xfrm>
                <a:off x="4442037" y="2210612"/>
                <a:ext cx="2124077" cy="522644"/>
              </a:xfrm>
              <a:prstGeom prst="rect">
                <a:avLst/>
              </a:prstGeom>
              <a:blipFill>
                <a:blip r:embed="rId8"/>
                <a:stretch>
                  <a:fillRect r="-2299" b="-105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CF75CB-2429-2C38-E097-EB92F9ECF1B3}"/>
                  </a:ext>
                </a:extLst>
              </p:cNvPr>
              <p:cNvSpPr txBox="1"/>
              <p:nvPr/>
            </p:nvSpPr>
            <p:spPr>
              <a:xfrm>
                <a:off x="8038656" y="2080024"/>
                <a:ext cx="6667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400" b="1" i="1" smtClean="0">
                          <a:solidFill>
                            <a:srgbClr val="00B050"/>
                          </a:solidFill>
                          <a:latin typeface="Cambria Math" panose="02040503050406030204" pitchFamily="18" charset="0"/>
                          <a:ea typeface="Cambria Math" panose="02040503050406030204" pitchFamily="18" charset="0"/>
                        </a:rPr>
                        <m:t>𝓨</m:t>
                      </m:r>
                    </m:oMath>
                  </m:oMathPara>
                </a14:m>
                <a:endParaRPr lang="en-SG" b="1" dirty="0">
                  <a:solidFill>
                    <a:srgbClr val="00B050"/>
                  </a:solidFill>
                </a:endParaRPr>
              </a:p>
            </p:txBody>
          </p:sp>
        </mc:Choice>
        <mc:Fallback xmlns="">
          <p:sp>
            <p:nvSpPr>
              <p:cNvPr id="26" name="TextBox 25">
                <a:extLst>
                  <a:ext uri="{FF2B5EF4-FFF2-40B4-BE49-F238E27FC236}">
                    <a16:creationId xmlns:a16="http://schemas.microsoft.com/office/drawing/2014/main" id="{0FCF75CB-2429-2C38-E097-EB92F9ECF1B3}"/>
                  </a:ext>
                </a:extLst>
              </p:cNvPr>
              <p:cNvSpPr txBox="1">
                <a:spLocks noRot="1" noChangeAspect="1" noMove="1" noResize="1" noEditPoints="1" noAdjustHandles="1" noChangeArrowheads="1" noChangeShapeType="1" noTextEdit="1"/>
              </p:cNvSpPr>
              <p:nvPr/>
            </p:nvSpPr>
            <p:spPr>
              <a:xfrm>
                <a:off x="8038656" y="2080024"/>
                <a:ext cx="666750" cy="307777"/>
              </a:xfrm>
              <a:prstGeom prst="rect">
                <a:avLst/>
              </a:prstGeom>
              <a:blipFill>
                <a:blip r:embed="rId5"/>
                <a:stretch>
                  <a:fillRect b="-78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ECC6ED5-CC9E-E887-554B-DEB811762533}"/>
                  </a:ext>
                </a:extLst>
              </p:cNvPr>
              <p:cNvSpPr txBox="1"/>
              <p:nvPr/>
            </p:nvSpPr>
            <p:spPr>
              <a:xfrm>
                <a:off x="6009159" y="2963606"/>
                <a:ext cx="12763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800" b="1" i="1" smtClean="0">
                          <a:latin typeface="Cambria Math" panose="02040503050406030204" pitchFamily="18" charset="0"/>
                        </a:rPr>
                        <m:t>𝒇</m:t>
                      </m:r>
                      <m:r>
                        <a:rPr lang="en-SG" sz="1800" b="1" i="1" smtClean="0">
                          <a:latin typeface="Cambria Math" panose="02040503050406030204" pitchFamily="18" charset="0"/>
                        </a:rPr>
                        <m:t>:</m:t>
                      </m:r>
                      <m:r>
                        <a:rPr lang="en-SG" sz="1800" b="1" i="0" smtClean="0">
                          <a:latin typeface="Cambria Math" panose="02040503050406030204" pitchFamily="18" charset="0"/>
                          <a:ea typeface="Cambria Math" panose="02040503050406030204" pitchFamily="18" charset="0"/>
                        </a:rPr>
                        <m:t>𝓧</m:t>
                      </m:r>
                      <m:r>
                        <a:rPr lang="en-SG" sz="1800" b="1" i="1" smtClean="0">
                          <a:latin typeface="Cambria Math" panose="02040503050406030204" pitchFamily="18" charset="0"/>
                          <a:ea typeface="Cambria Math" panose="02040503050406030204" pitchFamily="18" charset="0"/>
                        </a:rPr>
                        <m:t>→</m:t>
                      </m:r>
                      <m:r>
                        <a:rPr lang="en-SG" sz="1800" b="1" i="1" smtClean="0">
                          <a:latin typeface="Cambria Math" panose="02040503050406030204" pitchFamily="18" charset="0"/>
                          <a:ea typeface="Cambria Math" panose="02040503050406030204" pitchFamily="18" charset="0"/>
                        </a:rPr>
                        <m:t>𝓨</m:t>
                      </m:r>
                    </m:oMath>
                  </m:oMathPara>
                </a14:m>
                <a:endParaRPr lang="en-SG" sz="1800" b="1" dirty="0"/>
              </a:p>
            </p:txBody>
          </p:sp>
        </mc:Choice>
        <mc:Fallback xmlns="">
          <p:sp>
            <p:nvSpPr>
              <p:cNvPr id="28" name="TextBox 27">
                <a:extLst>
                  <a:ext uri="{FF2B5EF4-FFF2-40B4-BE49-F238E27FC236}">
                    <a16:creationId xmlns:a16="http://schemas.microsoft.com/office/drawing/2014/main" id="{7ECC6ED5-CC9E-E887-554B-DEB811762533}"/>
                  </a:ext>
                </a:extLst>
              </p:cNvPr>
              <p:cNvSpPr txBox="1">
                <a:spLocks noRot="1" noChangeAspect="1" noMove="1" noResize="1" noEditPoints="1" noAdjustHandles="1" noChangeArrowheads="1" noChangeShapeType="1" noTextEdit="1"/>
              </p:cNvSpPr>
              <p:nvPr/>
            </p:nvSpPr>
            <p:spPr>
              <a:xfrm>
                <a:off x="6009159" y="2963606"/>
                <a:ext cx="1276350" cy="369332"/>
              </a:xfrm>
              <a:prstGeom prst="rect">
                <a:avLst/>
              </a:prstGeom>
              <a:blipFill>
                <a:blip r:embed="rId9"/>
                <a:stretch>
                  <a:fillRect b="-14754"/>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D97C4DFE-DDE9-E96C-DBC5-48DCFF0DA34C}"/>
              </a:ext>
            </a:extLst>
          </p:cNvPr>
          <p:cNvPicPr>
            <a:picLocks noChangeAspect="1"/>
          </p:cNvPicPr>
          <p:nvPr/>
        </p:nvPicPr>
        <p:blipFill>
          <a:blip r:embed="rId10"/>
          <a:stretch>
            <a:fillRect/>
          </a:stretch>
        </p:blipFill>
        <p:spPr>
          <a:xfrm>
            <a:off x="387475" y="1504669"/>
            <a:ext cx="3586555" cy="2413440"/>
          </a:xfrm>
          <a:prstGeom prst="rect">
            <a:avLst/>
          </a:prstGeom>
        </p:spPr>
      </p:pic>
      <p:cxnSp>
        <p:nvCxnSpPr>
          <p:cNvPr id="18" name="Straight Arrow Connector 17">
            <a:extLst>
              <a:ext uri="{FF2B5EF4-FFF2-40B4-BE49-F238E27FC236}">
                <a16:creationId xmlns:a16="http://schemas.microsoft.com/office/drawing/2014/main" id="{B34AB3FA-5314-8142-6C1D-B54979EF0D3E}"/>
              </a:ext>
            </a:extLst>
          </p:cNvPr>
          <p:cNvCxnSpPr>
            <a:cxnSpLocks/>
          </p:cNvCxnSpPr>
          <p:nvPr/>
        </p:nvCxnSpPr>
        <p:spPr>
          <a:xfrm flipH="1">
            <a:off x="3873259" y="3006749"/>
            <a:ext cx="333375" cy="2830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326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2EC00-4008-CC56-8A4C-116F2C598BF6}"/>
              </a:ext>
            </a:extLst>
          </p:cNvPr>
          <p:cNvSpPr>
            <a:spLocks noGrp="1"/>
          </p:cNvSpPr>
          <p:nvPr>
            <p:ph type="title"/>
          </p:nvPr>
        </p:nvSpPr>
        <p:spPr/>
        <p:txBody>
          <a:bodyPr/>
          <a:lstStyle/>
          <a:p>
            <a:r>
              <a:rPr lang="en-US" dirty="0"/>
              <a:t>Hands-on Collab</a:t>
            </a:r>
          </a:p>
        </p:txBody>
      </p:sp>
      <p:sp>
        <p:nvSpPr>
          <p:cNvPr id="5" name="Text Placeholder 4">
            <a:extLst>
              <a:ext uri="{FF2B5EF4-FFF2-40B4-BE49-F238E27FC236}">
                <a16:creationId xmlns:a16="http://schemas.microsoft.com/office/drawing/2014/main" id="{E9BD3D9D-A026-0059-DFCC-A2173A4DFC9A}"/>
              </a:ext>
            </a:extLst>
          </p:cNvPr>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1973956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39</a:t>
            </a:fld>
            <a:endParaRPr lang="en-SG"/>
          </a:p>
        </p:txBody>
      </p:sp>
      <p:sp>
        <p:nvSpPr>
          <p:cNvPr id="8" name="TextBox 7">
            <a:extLst>
              <a:ext uri="{FF2B5EF4-FFF2-40B4-BE49-F238E27FC236}">
                <a16:creationId xmlns:a16="http://schemas.microsoft.com/office/drawing/2014/main" id="{7F6D0B2D-D631-C34D-5767-9876F163B671}"/>
              </a:ext>
            </a:extLst>
          </p:cNvPr>
          <p:cNvSpPr txBox="1"/>
          <p:nvPr/>
        </p:nvSpPr>
        <p:spPr>
          <a:xfrm>
            <a:off x="628650" y="1522220"/>
            <a:ext cx="7810812" cy="2277547"/>
          </a:xfrm>
          <a:prstGeom prst="rect">
            <a:avLst/>
          </a:prstGeom>
          <a:noFill/>
        </p:spPr>
        <p:txBody>
          <a:bodyPr wrap="square">
            <a:spAutoFit/>
          </a:bodyPr>
          <a:lstStyle/>
          <a:p>
            <a:pPr marL="342900" indent="-342900">
              <a:spcAft>
                <a:spcPts val="1200"/>
              </a:spcAft>
              <a:buFont typeface="+mj-lt"/>
              <a:buAutoNum type="arabicPeriod"/>
            </a:pPr>
            <a:r>
              <a:rPr lang="en-US" b="1" dirty="0">
                <a:solidFill>
                  <a:srgbClr val="222222"/>
                </a:solidFill>
                <a:effectLst/>
                <a:latin typeface="+mj-lt"/>
              </a:rPr>
              <a:t>Your First Machine Learning Project in Python Step-By-Step </a:t>
            </a:r>
            <a:r>
              <a:rPr lang="en-SG" dirty="0">
                <a:latin typeface="+mj-lt"/>
                <a:hlinkClick r:id="rId4"/>
              </a:rPr>
              <a:t>https://machinelearningmastery.com/machine-learning-in-python-step-by-step/</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4 Types of Classification Tasks in Machine Learning </a:t>
            </a:r>
            <a:r>
              <a:rPr lang="en-SG" dirty="0">
                <a:latin typeface="+mj-lt"/>
                <a:hlinkClick r:id="rId5"/>
              </a:rPr>
              <a:t>https://machinelearningmastery.com/types-of-classification-in-machine-learning/</a:t>
            </a:r>
            <a:endParaRPr lang="en-SG" dirty="0">
              <a:latin typeface="+mj-lt"/>
            </a:endParaRPr>
          </a:p>
          <a:p>
            <a:pPr marL="342900" indent="-342900">
              <a:spcAft>
                <a:spcPts val="1200"/>
              </a:spcAft>
              <a:buFont typeface="+mj-lt"/>
              <a:buAutoNum type="arabicPeriod"/>
            </a:pPr>
            <a:r>
              <a:rPr lang="en-SG" b="1" i="0" dirty="0">
                <a:solidFill>
                  <a:srgbClr val="292929"/>
                </a:solidFill>
                <a:effectLst/>
                <a:latin typeface="+mj-lt"/>
              </a:rPr>
              <a:t>Machine Learning Classifiers </a:t>
            </a:r>
            <a:r>
              <a:rPr lang="en-SG" dirty="0">
                <a:latin typeface="+mj-lt"/>
                <a:hlinkClick r:id="rId6"/>
              </a:rPr>
              <a:t>https://towardsdatascience.com/machine-learning-classifiers-a5cc4e1b0623</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Save and Load Machine Learning Models in Python with scikit-learn </a:t>
            </a:r>
            <a:r>
              <a:rPr lang="en-SG" dirty="0">
                <a:latin typeface="+mj-lt"/>
                <a:hlinkClick r:id="rId7"/>
              </a:rPr>
              <a:t>https://machinelearningmastery.com/save-load-machine-learning-models-python-scikit-learn/</a:t>
            </a:r>
            <a:r>
              <a:rPr lang="en-SG" dirty="0">
                <a:latin typeface="+mj-lt"/>
              </a:rPr>
              <a:t> </a:t>
            </a:r>
          </a:p>
        </p:txBody>
      </p:sp>
    </p:spTree>
    <p:extLst>
      <p:ext uri="{BB962C8B-B14F-4D97-AF65-F5344CB8AC3E}">
        <p14:creationId xmlns:p14="http://schemas.microsoft.com/office/powerpoint/2010/main" val="8775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7136"/>
            <a:ext cx="548639" cy="505095"/>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492112"/>
            <a:ext cx="4193090" cy="10736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782723" y="655455"/>
            <a:ext cx="3696218" cy="776835"/>
          </a:xfrm>
        </p:spPr>
        <p:txBody>
          <a:bodyPr vert="horz" lIns="91440" tIns="45720" rIns="91440" bIns="45720" rtlCol="0" anchor="ctr">
            <a:normAutofit/>
          </a:bodyPr>
          <a:lstStyle/>
          <a:p>
            <a:pPr>
              <a:spcBef>
                <a:spcPct val="0"/>
              </a:spcBef>
            </a:pPr>
            <a:r>
              <a:rPr lang="en-US" sz="2700" b="1" i="1" kern="1200" dirty="0">
                <a:solidFill>
                  <a:schemeClr val="bg1">
                    <a:lumMod val="85000"/>
                  </a:schemeClr>
                </a:solidFill>
                <a:latin typeface="+mj-lt"/>
                <a:ea typeface="+mj-ea"/>
                <a:cs typeface="+mj-cs"/>
              </a:rPr>
              <a:t>Debrief</a:t>
            </a:r>
          </a:p>
        </p:txBody>
      </p:sp>
      <p:sp>
        <p:nvSpPr>
          <p:cNvPr id="14" name="Text Placeholder 13">
            <a:extLst>
              <a:ext uri="{FF2B5EF4-FFF2-40B4-BE49-F238E27FC236}">
                <a16:creationId xmlns:a16="http://schemas.microsoft.com/office/drawing/2014/main" id="{0EBAF24B-5184-36AD-CA2E-010959529C85}"/>
              </a:ext>
            </a:extLst>
          </p:cNvPr>
          <p:cNvSpPr>
            <a:spLocks noGrp="1"/>
          </p:cNvSpPr>
          <p:nvPr>
            <p:ph type="body" idx="1"/>
          </p:nvPr>
        </p:nvSpPr>
        <p:spPr>
          <a:xfrm>
            <a:off x="783771" y="1893540"/>
            <a:ext cx="3743722" cy="2757843"/>
          </a:xfrm>
        </p:spPr>
        <p:txBody>
          <a:bodyPr anchor="t">
            <a:normAutofit/>
          </a:bodyPr>
          <a:lstStyle/>
          <a:p>
            <a:pPr marL="137160" indent="-137160">
              <a:spcAft>
                <a:spcPts val="600"/>
              </a:spcAft>
              <a:buFont typeface="Arial" panose="020B0604020202020204" pitchFamily="34" charset="0"/>
              <a:buChar char="•"/>
            </a:pPr>
            <a:r>
              <a:rPr lang="en-US" sz="1400" b="0" i="0" u="none" strike="noStrike" cap="none" dirty="0">
                <a:latin typeface="Arial"/>
                <a:ea typeface="Arial"/>
                <a:cs typeface="Arial"/>
                <a:sym typeface="Arial"/>
              </a:rPr>
              <a:t>Get to know each other</a:t>
            </a:r>
          </a:p>
          <a:p>
            <a:pPr marL="137160" indent="-137160">
              <a:spcAft>
                <a:spcPts val="600"/>
              </a:spcAft>
              <a:buFont typeface="Arial" panose="020B0604020202020204" pitchFamily="34" charset="0"/>
              <a:buChar char="•"/>
            </a:pPr>
            <a:r>
              <a:rPr lang="en-US" sz="1400" b="0" i="0" u="none" strike="noStrike" cap="none" dirty="0">
                <a:latin typeface="Arial"/>
                <a:ea typeface="Arial"/>
                <a:cs typeface="Arial"/>
                <a:sym typeface="Arial"/>
              </a:rPr>
              <a:t>Based on </a:t>
            </a:r>
            <a:r>
              <a:rPr lang="en-US" sz="1400" b="1" i="0" u="sng" strike="noStrike" cap="none" dirty="0">
                <a:latin typeface="Arial"/>
                <a:ea typeface="Arial"/>
                <a:cs typeface="Arial"/>
                <a:sym typeface="Arial"/>
              </a:rPr>
              <a:t>characteristics</a:t>
            </a:r>
            <a:r>
              <a:rPr lang="en-US" sz="1400" b="0" i="0" u="none" strike="noStrike" cap="none" dirty="0">
                <a:latin typeface="Arial"/>
                <a:ea typeface="Arial"/>
                <a:cs typeface="Arial"/>
                <a:sym typeface="Arial"/>
              </a:rPr>
              <a:t>, find </a:t>
            </a:r>
            <a:r>
              <a:rPr lang="en-US" sz="1400" b="1" i="0" u="sng" strike="noStrike" cap="none" dirty="0">
                <a:latin typeface="Arial"/>
                <a:ea typeface="Arial"/>
                <a:cs typeface="Arial"/>
                <a:sym typeface="Arial"/>
              </a:rPr>
              <a:t>similarities</a:t>
            </a:r>
            <a:r>
              <a:rPr lang="en-US" sz="1400" b="0" i="0" u="none" strike="noStrike" cap="none" dirty="0">
                <a:latin typeface="Arial"/>
                <a:ea typeface="Arial"/>
                <a:cs typeface="Arial"/>
                <a:sym typeface="Arial"/>
              </a:rPr>
              <a:t>.</a:t>
            </a:r>
            <a:endParaRPr lang="en-US" sz="1400" dirty="0"/>
          </a:p>
        </p:txBody>
      </p:sp>
      <p:pic>
        <p:nvPicPr>
          <p:cNvPr id="3" name="Picture 2">
            <a:extLst>
              <a:ext uri="{FF2B5EF4-FFF2-40B4-BE49-F238E27FC236}">
                <a16:creationId xmlns:a16="http://schemas.microsoft.com/office/drawing/2014/main" id="{EBD940CC-1465-6AB6-7910-0B5295C71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5" r="3720" b="3"/>
          <a:stretch/>
        </p:blipFill>
        <p:spPr bwMode="auto">
          <a:xfrm>
            <a:off x="4907234" y="361460"/>
            <a:ext cx="3608116" cy="442057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918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idx="12"/>
          </p:nvPr>
        </p:nvSpPr>
        <p:spPr>
          <a:xfrm>
            <a:off x="6457950" y="4869180"/>
            <a:ext cx="2057400" cy="273843"/>
          </a:xfrm>
        </p:spPr>
        <p:txBody>
          <a:bodyPr vert="horz" lIns="91440" tIns="45720" rIns="91440" bIns="45720" rtlCol="0">
            <a:normAutofit/>
          </a:bodyPr>
          <a:lstStyle/>
          <a:p>
            <a:pPr>
              <a:spcAft>
                <a:spcPts val="288"/>
              </a:spcAft>
            </a:pPr>
            <a:fld id="{33F988A5-A627-4BE8-A7A2-F038556E4D3A}" type="slidenum">
              <a:rPr lang="en-US" b="0" i="0" u="none" strike="noStrike" kern="1200" cap="none">
                <a:latin typeface="+mn-lt"/>
                <a:ea typeface="+mn-ea"/>
                <a:cs typeface="+mn-cs"/>
                <a:sym typeface="Calibri"/>
              </a:rPr>
              <a:pPr>
                <a:spcAft>
                  <a:spcPts val="288"/>
                </a:spcAft>
              </a:pPr>
              <a:t>4</a:t>
            </a:fld>
            <a:endParaRPr lang="en-US" kern="1200">
              <a:latin typeface="+mn-lt"/>
              <a:ea typeface="+mn-ea"/>
              <a:cs typeface="+mn-cs"/>
            </a:endParaRPr>
          </a:p>
        </p:txBody>
      </p:sp>
      <p:sp>
        <p:nvSpPr>
          <p:cNvPr id="16" name="Multiplication Sign 15">
            <a:extLst>
              <a:ext uri="{FF2B5EF4-FFF2-40B4-BE49-F238E27FC236}">
                <a16:creationId xmlns:a16="http://schemas.microsoft.com/office/drawing/2014/main" id="{4F5E6BD3-A358-E8F7-F2D3-170A5F214B41}"/>
              </a:ext>
            </a:extLst>
          </p:cNvPr>
          <p:cNvSpPr/>
          <p:nvPr/>
        </p:nvSpPr>
        <p:spPr>
          <a:xfrm>
            <a:off x="6368526" y="248597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2C10130F-0B7A-0E63-E2E1-9548705C771D}"/>
              </a:ext>
            </a:extLst>
          </p:cNvPr>
          <p:cNvSpPr/>
          <p:nvPr/>
        </p:nvSpPr>
        <p:spPr>
          <a:xfrm>
            <a:off x="5624503" y="321749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F393ED9B-7A78-D6A0-9F0D-C317F884406E}"/>
              </a:ext>
            </a:extLst>
          </p:cNvPr>
          <p:cNvSpPr/>
          <p:nvPr/>
        </p:nvSpPr>
        <p:spPr>
          <a:xfrm>
            <a:off x="5617578" y="248597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7D1999C1-1395-6111-1FF0-5D06E8A9A49E}"/>
              </a:ext>
            </a:extLst>
          </p:cNvPr>
          <p:cNvSpPr/>
          <p:nvPr/>
        </p:nvSpPr>
        <p:spPr>
          <a:xfrm>
            <a:off x="7054057" y="1703070"/>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D3DFB0C5-1222-67B0-4A78-A61BA0DD174A}"/>
              </a:ext>
            </a:extLst>
          </p:cNvPr>
          <p:cNvSpPr/>
          <p:nvPr/>
        </p:nvSpPr>
        <p:spPr>
          <a:xfrm>
            <a:off x="6368525" y="1728762"/>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23EC814F-AD84-8981-15DE-6A5B43A1F6E0}"/>
              </a:ext>
            </a:extLst>
          </p:cNvPr>
          <p:cNvSpPr/>
          <p:nvPr/>
        </p:nvSpPr>
        <p:spPr>
          <a:xfrm>
            <a:off x="7119474" y="3208309"/>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2F8BAF76-DEBF-7078-5A0C-F9A326D46F15}"/>
              </a:ext>
            </a:extLst>
          </p:cNvPr>
          <p:cNvSpPr/>
          <p:nvPr/>
        </p:nvSpPr>
        <p:spPr>
          <a:xfrm>
            <a:off x="5617577" y="1728762"/>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589BC4AC-EB79-FCBB-0B81-8829B84B83D4}"/>
              </a:ext>
            </a:extLst>
          </p:cNvPr>
          <p:cNvSpPr/>
          <p:nvPr/>
        </p:nvSpPr>
        <p:spPr>
          <a:xfrm>
            <a:off x="4907232" y="971550"/>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553C3778-C465-31C6-8A1A-B456441DFD2C}"/>
              </a:ext>
            </a:extLst>
          </p:cNvPr>
          <p:cNvSpPr/>
          <p:nvPr/>
        </p:nvSpPr>
        <p:spPr>
          <a:xfrm>
            <a:off x="7829819" y="3949013"/>
            <a:ext cx="685531" cy="731520"/>
          </a:xfrm>
          <a:prstGeom prst="mathMultiply">
            <a:avLst/>
          </a:prstGeom>
          <a:solidFill>
            <a:schemeClr val="accent1">
              <a:alpha val="3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325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53B0-04C6-F038-1B73-8D25CA73ECB8}"/>
              </a:ext>
            </a:extLst>
          </p:cNvPr>
          <p:cNvSpPr>
            <a:spLocks noGrp="1"/>
          </p:cNvSpPr>
          <p:nvPr>
            <p:ph type="title"/>
          </p:nvPr>
        </p:nvSpPr>
        <p:spPr/>
        <p:txBody>
          <a:bodyPr/>
          <a:lstStyle/>
          <a:p>
            <a:r>
              <a:rPr lang="en-US" b="1" dirty="0">
                <a:latin typeface="+mj-lt"/>
              </a:rPr>
              <a:t>Machine Learning</a:t>
            </a:r>
          </a:p>
        </p:txBody>
      </p:sp>
      <p:pic>
        <p:nvPicPr>
          <p:cNvPr id="4" name="Picture 3">
            <a:extLst>
              <a:ext uri="{FF2B5EF4-FFF2-40B4-BE49-F238E27FC236}">
                <a16:creationId xmlns:a16="http://schemas.microsoft.com/office/drawing/2014/main" id="{A0583463-AB80-6F37-10AD-2B3FB1AD47E4}"/>
              </a:ext>
            </a:extLst>
          </p:cNvPr>
          <p:cNvPicPr>
            <a:picLocks noChangeAspect="1"/>
          </p:cNvPicPr>
          <p:nvPr/>
        </p:nvPicPr>
        <p:blipFill>
          <a:blip r:embed="rId2"/>
          <a:stretch>
            <a:fillRect/>
          </a:stretch>
        </p:blipFill>
        <p:spPr>
          <a:xfrm>
            <a:off x="1410322" y="996156"/>
            <a:ext cx="6076328" cy="3852489"/>
          </a:xfrm>
          <a:prstGeom prst="rect">
            <a:avLst/>
          </a:prstGeom>
        </p:spPr>
      </p:pic>
      <p:sp>
        <p:nvSpPr>
          <p:cNvPr id="5" name="TextBox 4">
            <a:extLst>
              <a:ext uri="{FF2B5EF4-FFF2-40B4-BE49-F238E27FC236}">
                <a16:creationId xmlns:a16="http://schemas.microsoft.com/office/drawing/2014/main" id="{0B596C27-B398-A4B4-00E9-861B36053A07}"/>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6" name="Rectangle: Rounded Corners 5">
            <a:extLst>
              <a:ext uri="{FF2B5EF4-FFF2-40B4-BE49-F238E27FC236}">
                <a16:creationId xmlns:a16="http://schemas.microsoft.com/office/drawing/2014/main" id="{3CE95DE0-2090-72D0-FF61-C99D1535BD40}"/>
              </a:ext>
            </a:extLst>
          </p:cNvPr>
          <p:cNvSpPr/>
          <p:nvPr/>
        </p:nvSpPr>
        <p:spPr>
          <a:xfrm>
            <a:off x="4335333" y="1185340"/>
            <a:ext cx="2873336" cy="2569914"/>
          </a:xfrm>
          <a:prstGeom prst="roundRect">
            <a:avLst/>
          </a:prstGeom>
          <a:solidFill>
            <a:schemeClr val="tx2">
              <a:lumMod val="90000"/>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9162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41</a:t>
            </a:fld>
            <a:endParaRPr lang="en-SG"/>
          </a:p>
        </p:txBody>
      </p:sp>
      <p:sp>
        <p:nvSpPr>
          <p:cNvPr id="3" name="TextBox 2">
            <a:extLst>
              <a:ext uri="{FF2B5EF4-FFF2-40B4-BE49-F238E27FC236}">
                <a16:creationId xmlns:a16="http://schemas.microsoft.com/office/drawing/2014/main" id="{FB817560-ACCB-5AFC-B839-9A086A71B5CB}"/>
              </a:ext>
            </a:extLst>
          </p:cNvPr>
          <p:cNvSpPr txBox="1"/>
          <p:nvPr/>
        </p:nvSpPr>
        <p:spPr>
          <a:xfrm>
            <a:off x="675042" y="2001325"/>
            <a:ext cx="3631378" cy="1569660"/>
          </a:xfrm>
          <a:prstGeom prst="rect">
            <a:avLst/>
          </a:prstGeom>
          <a:noFill/>
        </p:spPr>
        <p:txBody>
          <a:bodyPr wrap="square" rtlCol="0">
            <a:spAutoFit/>
          </a:bodyPr>
          <a:lstStyle/>
          <a:p>
            <a:pPr algn="just"/>
            <a:r>
              <a:rPr lang="en-SG" sz="2400" b="0" i="0" dirty="0">
                <a:solidFill>
                  <a:srgbClr val="292929"/>
                </a:solidFill>
                <a:effectLst/>
                <a:latin typeface="+mn-lt"/>
              </a:rPr>
              <a:t>Process of estimating the relationship between a dependent variable and independent variables.</a:t>
            </a:r>
            <a:endParaRPr lang="en-US" sz="2400" dirty="0">
              <a:latin typeface="+mn-lt"/>
            </a:endParaRPr>
          </a:p>
        </p:txBody>
      </p:sp>
      <p:cxnSp>
        <p:nvCxnSpPr>
          <p:cNvPr id="11" name="Straight Arrow Connector 10">
            <a:extLst>
              <a:ext uri="{FF2B5EF4-FFF2-40B4-BE49-F238E27FC236}">
                <a16:creationId xmlns:a16="http://schemas.microsoft.com/office/drawing/2014/main" id="{74D3EF21-1674-70D1-6D52-600EC9406050}"/>
              </a:ext>
            </a:extLst>
          </p:cNvPr>
          <p:cNvCxnSpPr/>
          <p:nvPr/>
        </p:nvCxnSpPr>
        <p:spPr>
          <a:xfrm flipV="1">
            <a:off x="4962633" y="1469495"/>
            <a:ext cx="0" cy="22956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9A05E63-B25F-6E1E-AFE4-C46BFBF76978}"/>
              </a:ext>
            </a:extLst>
          </p:cNvPr>
          <p:cNvCxnSpPr/>
          <p:nvPr/>
        </p:nvCxnSpPr>
        <p:spPr>
          <a:xfrm>
            <a:off x="4962634" y="3775936"/>
            <a:ext cx="26678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C67EEF5-1C15-7278-5D86-19DD7AEC60BC}"/>
              </a:ext>
            </a:extLst>
          </p:cNvPr>
          <p:cNvSpPr/>
          <p:nvPr/>
        </p:nvSpPr>
        <p:spPr>
          <a:xfrm>
            <a:off x="5332654" y="3296551"/>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9550529-124E-0B6F-24CD-728718293E2C}"/>
              </a:ext>
            </a:extLst>
          </p:cNvPr>
          <p:cNvSpPr/>
          <p:nvPr/>
        </p:nvSpPr>
        <p:spPr>
          <a:xfrm>
            <a:off x="6240642" y="2786155"/>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AE370F-0A48-6312-4A6E-BFB85C8551E9}"/>
              </a:ext>
            </a:extLst>
          </p:cNvPr>
          <p:cNvSpPr/>
          <p:nvPr/>
        </p:nvSpPr>
        <p:spPr>
          <a:xfrm>
            <a:off x="6380481" y="2437181"/>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3EB8F9-7083-5EE8-CC5E-1B4553A8DADF}"/>
              </a:ext>
            </a:extLst>
          </p:cNvPr>
          <p:cNvSpPr/>
          <p:nvPr/>
        </p:nvSpPr>
        <p:spPr>
          <a:xfrm>
            <a:off x="5676231" y="3118375"/>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AAD303-0B04-DC30-FAC9-1E7798009D45}"/>
              </a:ext>
            </a:extLst>
          </p:cNvPr>
          <p:cNvSpPr/>
          <p:nvPr/>
        </p:nvSpPr>
        <p:spPr>
          <a:xfrm>
            <a:off x="6761581" y="2270367"/>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54DD19-AEE0-EC53-AC34-5509CE66C3EB}"/>
              </a:ext>
            </a:extLst>
          </p:cNvPr>
          <p:cNvSpPr/>
          <p:nvPr/>
        </p:nvSpPr>
        <p:spPr>
          <a:xfrm>
            <a:off x="7070850" y="2005718"/>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0EA8086-7E03-9ACC-FF0A-AECC28C1E498}"/>
              </a:ext>
            </a:extLst>
          </p:cNvPr>
          <p:cNvSpPr/>
          <p:nvPr/>
        </p:nvSpPr>
        <p:spPr>
          <a:xfrm>
            <a:off x="7393203" y="1892869"/>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1231461-6155-830B-776B-D3D3BA97666C}"/>
              </a:ext>
            </a:extLst>
          </p:cNvPr>
          <p:cNvSpPr txBox="1"/>
          <p:nvPr/>
        </p:nvSpPr>
        <p:spPr>
          <a:xfrm>
            <a:off x="4790515" y="1157521"/>
            <a:ext cx="376518" cy="307777"/>
          </a:xfrm>
          <a:prstGeom prst="rect">
            <a:avLst/>
          </a:prstGeom>
          <a:noFill/>
        </p:spPr>
        <p:txBody>
          <a:bodyPr wrap="square" rtlCol="0">
            <a:spAutoFit/>
          </a:bodyPr>
          <a:lstStyle/>
          <a:p>
            <a:pPr algn="ctr"/>
            <a:r>
              <a:rPr lang="en-US" dirty="0"/>
              <a:t>y</a:t>
            </a:r>
          </a:p>
        </p:txBody>
      </p:sp>
      <p:sp>
        <p:nvSpPr>
          <p:cNvPr id="26" name="TextBox 25">
            <a:extLst>
              <a:ext uri="{FF2B5EF4-FFF2-40B4-BE49-F238E27FC236}">
                <a16:creationId xmlns:a16="http://schemas.microsoft.com/office/drawing/2014/main" id="{4B0EA568-1EEA-F3E8-3C1C-2744B579EB7E}"/>
              </a:ext>
            </a:extLst>
          </p:cNvPr>
          <p:cNvSpPr txBox="1"/>
          <p:nvPr/>
        </p:nvSpPr>
        <p:spPr>
          <a:xfrm>
            <a:off x="7597589" y="3622048"/>
            <a:ext cx="376518" cy="307777"/>
          </a:xfrm>
          <a:prstGeom prst="rect">
            <a:avLst/>
          </a:prstGeom>
          <a:noFill/>
        </p:spPr>
        <p:txBody>
          <a:bodyPr wrap="square" rtlCol="0">
            <a:spAutoFit/>
          </a:bodyPr>
          <a:lstStyle/>
          <a:p>
            <a:pPr algn="ctr"/>
            <a:r>
              <a:rPr lang="en-US" dirty="0"/>
              <a:t>x</a:t>
            </a:r>
          </a:p>
        </p:txBody>
      </p:sp>
      <p:sp>
        <p:nvSpPr>
          <p:cNvPr id="27" name="Oval 26">
            <a:extLst>
              <a:ext uri="{FF2B5EF4-FFF2-40B4-BE49-F238E27FC236}">
                <a16:creationId xmlns:a16="http://schemas.microsoft.com/office/drawing/2014/main" id="{3C987B0B-D668-339D-9A12-D556C0CEC927}"/>
              </a:ext>
            </a:extLst>
          </p:cNvPr>
          <p:cNvSpPr/>
          <p:nvPr/>
        </p:nvSpPr>
        <p:spPr>
          <a:xfrm>
            <a:off x="5901827" y="2877155"/>
            <a:ext cx="139839" cy="150606"/>
          </a:xfrm>
          <a:prstGeom prst="ellipse">
            <a:avLst/>
          </a:prstGeom>
          <a:solidFill>
            <a:schemeClr val="accent4">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3A2C88B-56CF-102F-5AFF-26122C4DE374}"/>
              </a:ext>
            </a:extLst>
          </p:cNvPr>
          <p:cNvCxnSpPr/>
          <p:nvPr/>
        </p:nvCxnSpPr>
        <p:spPr>
          <a:xfrm flipV="1">
            <a:off x="4962633" y="1753497"/>
            <a:ext cx="2667897" cy="2022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0171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42</a:t>
            </a:fld>
            <a:endParaRPr lang="en-SG"/>
          </a:p>
        </p:txBody>
      </p:sp>
      <p:pic>
        <p:nvPicPr>
          <p:cNvPr id="10" name="Picture 9">
            <a:extLst>
              <a:ext uri="{FF2B5EF4-FFF2-40B4-BE49-F238E27FC236}">
                <a16:creationId xmlns:a16="http://schemas.microsoft.com/office/drawing/2014/main" id="{2EE7A96E-E604-FDC0-F16A-D8C59F5B4C99}"/>
              </a:ext>
            </a:extLst>
          </p:cNvPr>
          <p:cNvPicPr>
            <a:picLocks noChangeAspect="1"/>
          </p:cNvPicPr>
          <p:nvPr/>
        </p:nvPicPr>
        <p:blipFill rotWithShape="1">
          <a:blip r:embed="rId3"/>
          <a:srcRect t="-3151" b="51050"/>
          <a:stretch/>
        </p:blipFill>
        <p:spPr>
          <a:xfrm>
            <a:off x="456384" y="1208490"/>
            <a:ext cx="4730387" cy="1987556"/>
          </a:xfrm>
          <a:prstGeom prst="rect">
            <a:avLst/>
          </a:prstGeom>
        </p:spPr>
      </p:pic>
      <p:sp>
        <p:nvSpPr>
          <p:cNvPr id="12" name="TextBox 11">
            <a:extLst>
              <a:ext uri="{FF2B5EF4-FFF2-40B4-BE49-F238E27FC236}">
                <a16:creationId xmlns:a16="http://schemas.microsoft.com/office/drawing/2014/main" id="{F0272EB1-3F97-51C2-F8B6-2E7794D46DCC}"/>
              </a:ext>
            </a:extLst>
          </p:cNvPr>
          <p:cNvSpPr txBox="1"/>
          <p:nvPr/>
        </p:nvSpPr>
        <p:spPr>
          <a:xfrm>
            <a:off x="34019" y="4897278"/>
            <a:ext cx="4572000" cy="246221"/>
          </a:xfrm>
          <a:prstGeom prst="rect">
            <a:avLst/>
          </a:prstGeom>
          <a:noFill/>
        </p:spPr>
        <p:txBody>
          <a:bodyPr wrap="square">
            <a:spAutoFit/>
          </a:bodyPr>
          <a:lstStyle/>
          <a:p>
            <a:r>
              <a:rPr lang="en-SG" sz="1000" dirty="0"/>
              <a:t>https://www.springboard.com/blog/data-science/regression-vs-classification/</a:t>
            </a:r>
          </a:p>
        </p:txBody>
      </p:sp>
      <p:sp>
        <p:nvSpPr>
          <p:cNvPr id="94" name="TextBox 93">
            <a:extLst>
              <a:ext uri="{FF2B5EF4-FFF2-40B4-BE49-F238E27FC236}">
                <a16:creationId xmlns:a16="http://schemas.microsoft.com/office/drawing/2014/main" id="{D43C0E06-AC6B-4D3C-B2CE-2D381149491D}"/>
              </a:ext>
            </a:extLst>
          </p:cNvPr>
          <p:cNvSpPr txBox="1"/>
          <p:nvPr/>
        </p:nvSpPr>
        <p:spPr>
          <a:xfrm>
            <a:off x="696687" y="3524299"/>
            <a:ext cx="7818664" cy="738664"/>
          </a:xfrm>
          <a:prstGeom prst="rect">
            <a:avLst/>
          </a:prstGeom>
          <a:noFill/>
        </p:spPr>
        <p:txBody>
          <a:bodyPr wrap="square">
            <a:spAutoFit/>
          </a:bodyPr>
          <a:lstStyle/>
          <a:p>
            <a:pPr>
              <a:spcAft>
                <a:spcPts val="1200"/>
              </a:spcAft>
            </a:pPr>
            <a:r>
              <a:rPr lang="en-US" sz="2100" dirty="0"/>
              <a:t>Pause and think about some possible example on regression problem.</a:t>
            </a:r>
          </a:p>
        </p:txBody>
      </p:sp>
    </p:spTree>
    <p:extLst>
      <p:ext uri="{BB962C8B-B14F-4D97-AF65-F5344CB8AC3E}">
        <p14:creationId xmlns:p14="http://schemas.microsoft.com/office/powerpoint/2010/main" val="807350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43</a:t>
            </a:fld>
            <a:endParaRPr lang="en-SG"/>
          </a:p>
        </p:txBody>
      </p:sp>
      <p:sp>
        <p:nvSpPr>
          <p:cNvPr id="11" name="TextBox 10">
            <a:extLst>
              <a:ext uri="{FF2B5EF4-FFF2-40B4-BE49-F238E27FC236}">
                <a16:creationId xmlns:a16="http://schemas.microsoft.com/office/drawing/2014/main" id="{BE7A24FB-BA91-519E-E3DD-441C58739EAD}"/>
              </a:ext>
            </a:extLst>
          </p:cNvPr>
          <p:cNvSpPr txBox="1"/>
          <p:nvPr/>
        </p:nvSpPr>
        <p:spPr>
          <a:xfrm>
            <a:off x="628649" y="1327056"/>
            <a:ext cx="7693547" cy="1692771"/>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Regression predicts a target attribute which is a number (as opposed to a category) </a:t>
            </a:r>
          </a:p>
          <a:p>
            <a:pPr marL="342900" indent="-342900">
              <a:spcAft>
                <a:spcPts val="1200"/>
              </a:spcAft>
              <a:buFont typeface="Arial" panose="020B0604020202020204" pitchFamily="34" charset="0"/>
              <a:buChar char="•"/>
            </a:pPr>
            <a:r>
              <a:rPr lang="en-US" sz="2100" dirty="0"/>
              <a:t>The simplest regression is a best fit line</a:t>
            </a:r>
          </a:p>
          <a:p>
            <a:pPr marL="342900" indent="-342900">
              <a:spcAft>
                <a:spcPts val="1200"/>
              </a:spcAft>
              <a:buFont typeface="Arial" panose="020B0604020202020204" pitchFamily="34" charset="0"/>
              <a:buChar char="•"/>
            </a:pPr>
            <a:endParaRPr lang="en-US" sz="2100" dirty="0"/>
          </a:p>
        </p:txBody>
      </p:sp>
      <p:pic>
        <p:nvPicPr>
          <p:cNvPr id="13" name="Picture 12">
            <a:extLst>
              <a:ext uri="{FF2B5EF4-FFF2-40B4-BE49-F238E27FC236}">
                <a16:creationId xmlns:a16="http://schemas.microsoft.com/office/drawing/2014/main" id="{0EF30AEA-3105-2D9D-6D12-A8E2B6EE23E2}"/>
              </a:ext>
            </a:extLst>
          </p:cNvPr>
          <p:cNvPicPr>
            <a:picLocks noChangeAspect="1"/>
          </p:cNvPicPr>
          <p:nvPr/>
        </p:nvPicPr>
        <p:blipFill>
          <a:blip r:embed="rId3"/>
          <a:stretch>
            <a:fillRect/>
          </a:stretch>
        </p:blipFill>
        <p:spPr>
          <a:xfrm>
            <a:off x="1608829" y="2680522"/>
            <a:ext cx="5926341" cy="2360641"/>
          </a:xfrm>
          <a:prstGeom prst="rect">
            <a:avLst/>
          </a:prstGeom>
        </p:spPr>
      </p:pic>
    </p:spTree>
    <p:extLst>
      <p:ext uri="{BB962C8B-B14F-4D97-AF65-F5344CB8AC3E}">
        <p14:creationId xmlns:p14="http://schemas.microsoft.com/office/powerpoint/2010/main" val="266895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44</a:t>
            </a:fld>
            <a:endParaRPr lang="en-SG"/>
          </a:p>
        </p:txBody>
      </p:sp>
      <p:pic>
        <p:nvPicPr>
          <p:cNvPr id="13314" name="Picture 2" descr="Multiple Linear Regression and Visualization in Python | Pythonic Excursions">
            <a:extLst>
              <a:ext uri="{FF2B5EF4-FFF2-40B4-BE49-F238E27FC236}">
                <a16:creationId xmlns:a16="http://schemas.microsoft.com/office/drawing/2014/main" id="{2D4387ED-3327-83DA-9685-E13187DCD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980" y="1299249"/>
            <a:ext cx="6748040" cy="3354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4FA10F-9360-5332-08EF-4CA708575B72}"/>
              </a:ext>
            </a:extLst>
          </p:cNvPr>
          <p:cNvSpPr txBox="1"/>
          <p:nvPr/>
        </p:nvSpPr>
        <p:spPr>
          <a:xfrm>
            <a:off x="0" y="4922596"/>
            <a:ext cx="4572000" cy="215444"/>
          </a:xfrm>
          <a:prstGeom prst="rect">
            <a:avLst/>
          </a:prstGeom>
          <a:noFill/>
        </p:spPr>
        <p:txBody>
          <a:bodyPr wrap="square">
            <a:spAutoFit/>
          </a:bodyPr>
          <a:lstStyle/>
          <a:p>
            <a:r>
              <a:rPr lang="en-SG" sz="800" dirty="0"/>
              <a:t>https://aegis4048.github.io/mutiple_linear_regression_and_visualization_in_python</a:t>
            </a:r>
          </a:p>
        </p:txBody>
      </p:sp>
    </p:spTree>
    <p:extLst>
      <p:ext uri="{BB962C8B-B14F-4D97-AF65-F5344CB8AC3E}">
        <p14:creationId xmlns:p14="http://schemas.microsoft.com/office/powerpoint/2010/main" val="2342245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45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0899" y="345359"/>
            <a:ext cx="8267379"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i="1" dirty="0">
                <a:solidFill>
                  <a:schemeClr val="bg1">
                    <a:lumMod val="85000"/>
                  </a:schemeClr>
                </a:solidFill>
                <a:latin typeface="+mj-lt"/>
              </a:rPr>
              <a:t>Group Activity (30min)</a:t>
            </a:r>
            <a:endParaRPr dirty="0">
              <a:solidFill>
                <a:schemeClr val="tx1"/>
              </a:solidFill>
              <a:latin typeface="+mj-lt"/>
            </a:endParaRPr>
          </a:p>
        </p:txBody>
      </p:sp>
      <p:graphicFrame>
        <p:nvGraphicFramePr>
          <p:cNvPr id="3" name="Table 3">
            <a:extLst>
              <a:ext uri="{FF2B5EF4-FFF2-40B4-BE49-F238E27FC236}">
                <a16:creationId xmlns:a16="http://schemas.microsoft.com/office/drawing/2014/main" id="{A757FB9D-208C-30D3-CD3C-413DA91480F2}"/>
              </a:ext>
            </a:extLst>
          </p:cNvPr>
          <p:cNvGraphicFramePr>
            <a:graphicFrameLocks noGrp="1"/>
          </p:cNvGraphicFramePr>
          <p:nvPr/>
        </p:nvGraphicFramePr>
        <p:xfrm>
          <a:off x="2990626" y="1269402"/>
          <a:ext cx="5809129" cy="3259616"/>
        </p:xfrm>
        <a:graphic>
          <a:graphicData uri="http://schemas.openxmlformats.org/drawingml/2006/table">
            <a:tbl>
              <a:tblPr firstRow="1" bandRow="1">
                <a:tableStyleId>{41BB2FF9-0E16-4628-8FA2-44D74F0A08B3}</a:tableStyleId>
              </a:tblPr>
              <a:tblGrid>
                <a:gridCol w="602428">
                  <a:extLst>
                    <a:ext uri="{9D8B030D-6E8A-4147-A177-3AD203B41FA5}">
                      <a16:colId xmlns:a16="http://schemas.microsoft.com/office/drawing/2014/main" val="3719374494"/>
                    </a:ext>
                  </a:extLst>
                </a:gridCol>
                <a:gridCol w="1667435">
                  <a:extLst>
                    <a:ext uri="{9D8B030D-6E8A-4147-A177-3AD203B41FA5}">
                      <a16:colId xmlns:a16="http://schemas.microsoft.com/office/drawing/2014/main" val="2203713399"/>
                    </a:ext>
                  </a:extLst>
                </a:gridCol>
                <a:gridCol w="1050645">
                  <a:extLst>
                    <a:ext uri="{9D8B030D-6E8A-4147-A177-3AD203B41FA5}">
                      <a16:colId xmlns:a16="http://schemas.microsoft.com/office/drawing/2014/main" val="2138284311"/>
                    </a:ext>
                  </a:extLst>
                </a:gridCol>
                <a:gridCol w="1331658">
                  <a:extLst>
                    <a:ext uri="{9D8B030D-6E8A-4147-A177-3AD203B41FA5}">
                      <a16:colId xmlns:a16="http://schemas.microsoft.com/office/drawing/2014/main" val="165872401"/>
                    </a:ext>
                  </a:extLst>
                </a:gridCol>
                <a:gridCol w="1156963">
                  <a:extLst>
                    <a:ext uri="{9D8B030D-6E8A-4147-A177-3AD203B41FA5}">
                      <a16:colId xmlns:a16="http://schemas.microsoft.com/office/drawing/2014/main" val="3533768831"/>
                    </a:ext>
                  </a:extLst>
                </a:gridCol>
              </a:tblGrid>
              <a:tr h="407452">
                <a:tc>
                  <a:txBody>
                    <a:bodyPr/>
                    <a:lstStyle/>
                    <a:p>
                      <a:pPr algn="ctr"/>
                      <a:r>
                        <a:rPr lang="en-SG" sz="2000" dirty="0"/>
                        <a:t>Day</a:t>
                      </a:r>
                    </a:p>
                  </a:txBody>
                  <a:tcPr/>
                </a:tc>
                <a:tc>
                  <a:txBody>
                    <a:bodyPr/>
                    <a:lstStyle/>
                    <a:p>
                      <a:pPr algn="ctr"/>
                      <a:r>
                        <a:rPr lang="en-SG" sz="2000" dirty="0"/>
                        <a:t>Temperature</a:t>
                      </a:r>
                    </a:p>
                  </a:txBody>
                  <a:tcPr/>
                </a:tc>
                <a:tc>
                  <a:txBody>
                    <a:bodyPr/>
                    <a:lstStyle/>
                    <a:p>
                      <a:pPr algn="ctr"/>
                      <a:r>
                        <a:rPr lang="en-SG" sz="2000" dirty="0"/>
                        <a:t>Windy </a:t>
                      </a:r>
                    </a:p>
                  </a:txBody>
                  <a:tcPr/>
                </a:tc>
                <a:tc>
                  <a:txBody>
                    <a:bodyPr/>
                    <a:lstStyle/>
                    <a:p>
                      <a:pPr algn="ctr"/>
                      <a:r>
                        <a:rPr lang="en-SG" sz="2000" dirty="0"/>
                        <a:t>Prediction</a:t>
                      </a:r>
                    </a:p>
                  </a:txBody>
                  <a:tcPr/>
                </a:tc>
                <a:tc>
                  <a:txBody>
                    <a:bodyPr/>
                    <a:lstStyle/>
                    <a:p>
                      <a:pPr algn="ctr"/>
                      <a:r>
                        <a:rPr lang="en-SG" sz="2000" dirty="0"/>
                        <a:t>Actual</a:t>
                      </a:r>
                    </a:p>
                  </a:txBody>
                  <a:tcPr/>
                </a:tc>
                <a:extLst>
                  <a:ext uri="{0D108BD9-81ED-4DB2-BD59-A6C34878D82A}">
                    <a16:rowId xmlns:a16="http://schemas.microsoft.com/office/drawing/2014/main" val="2708360880"/>
                  </a:ext>
                </a:extLst>
              </a:tr>
              <a:tr h="407452">
                <a:tc>
                  <a:txBody>
                    <a:bodyPr/>
                    <a:lstStyle/>
                    <a:p>
                      <a:pPr algn="ctr"/>
                      <a:r>
                        <a:rPr lang="en-SG" sz="2000" dirty="0"/>
                        <a:t>1 </a:t>
                      </a:r>
                    </a:p>
                  </a:txBody>
                  <a:tcPr/>
                </a:tc>
                <a:tc>
                  <a:txBody>
                    <a:bodyPr/>
                    <a:lstStyle/>
                    <a:p>
                      <a:r>
                        <a:rPr lang="en-SG" sz="2000" dirty="0"/>
                        <a:t>Hot</a:t>
                      </a:r>
                    </a:p>
                  </a:txBody>
                  <a:tcPr/>
                </a:tc>
                <a:tc>
                  <a:txBody>
                    <a:bodyPr/>
                    <a:lstStyle/>
                    <a:p>
                      <a:r>
                        <a:rPr lang="en-SG" sz="2000" dirty="0"/>
                        <a:t>Yes</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1228597965"/>
                  </a:ext>
                </a:extLst>
              </a:tr>
              <a:tr h="407452">
                <a:tc>
                  <a:txBody>
                    <a:bodyPr/>
                    <a:lstStyle/>
                    <a:p>
                      <a:pPr algn="ctr"/>
                      <a:r>
                        <a:rPr lang="en-SG" sz="2000" dirty="0"/>
                        <a:t>2</a:t>
                      </a:r>
                    </a:p>
                  </a:txBody>
                  <a:tcPr/>
                </a:tc>
                <a:tc>
                  <a:txBody>
                    <a:bodyPr/>
                    <a:lstStyle/>
                    <a:p>
                      <a:r>
                        <a:rPr lang="en-SG" sz="2000" dirty="0"/>
                        <a:t>Cold</a:t>
                      </a:r>
                    </a:p>
                  </a:txBody>
                  <a:tcPr/>
                </a:tc>
                <a:tc>
                  <a:txBody>
                    <a:bodyPr/>
                    <a:lstStyle/>
                    <a:p>
                      <a:r>
                        <a:rPr lang="en-SG" sz="2000" dirty="0"/>
                        <a:t>Yes</a:t>
                      </a:r>
                    </a:p>
                  </a:txBody>
                  <a:tcPr/>
                </a:tc>
                <a:tc>
                  <a:txBody>
                    <a:bodyPr/>
                    <a:lstStyle/>
                    <a:p>
                      <a:r>
                        <a:rPr lang="en-SG" sz="2000" dirty="0"/>
                        <a:t>Yes</a:t>
                      </a:r>
                    </a:p>
                  </a:txBody>
                  <a:tcPr/>
                </a:tc>
                <a:tc>
                  <a:txBody>
                    <a:bodyPr/>
                    <a:lstStyle/>
                    <a:p>
                      <a:r>
                        <a:rPr lang="en-SG" sz="2000" dirty="0"/>
                        <a:t>Yes</a:t>
                      </a:r>
                    </a:p>
                  </a:txBody>
                  <a:tcPr/>
                </a:tc>
                <a:extLst>
                  <a:ext uri="{0D108BD9-81ED-4DB2-BD59-A6C34878D82A}">
                    <a16:rowId xmlns:a16="http://schemas.microsoft.com/office/drawing/2014/main" val="3537115281"/>
                  </a:ext>
                </a:extLst>
              </a:tr>
              <a:tr h="407452">
                <a:tc>
                  <a:txBody>
                    <a:bodyPr/>
                    <a:lstStyle/>
                    <a:p>
                      <a:pPr algn="ctr"/>
                      <a:r>
                        <a:rPr lang="en-SG" sz="2000" dirty="0"/>
                        <a:t>3</a:t>
                      </a:r>
                    </a:p>
                  </a:txBody>
                  <a:tcPr/>
                </a:tc>
                <a:tc>
                  <a:txBody>
                    <a:bodyPr/>
                    <a:lstStyle/>
                    <a:p>
                      <a:r>
                        <a:rPr lang="en-SG" sz="2000" dirty="0"/>
                        <a:t>Hot</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2781420899"/>
                  </a:ext>
                </a:extLst>
              </a:tr>
              <a:tr h="407452">
                <a:tc>
                  <a:txBody>
                    <a:bodyPr/>
                    <a:lstStyle/>
                    <a:p>
                      <a:pPr algn="ctr"/>
                      <a:r>
                        <a:rPr lang="en-SG" sz="2000" dirty="0"/>
                        <a:t>4</a:t>
                      </a:r>
                    </a:p>
                  </a:txBody>
                  <a:tcPr/>
                </a:tc>
                <a:tc>
                  <a:txBody>
                    <a:bodyPr/>
                    <a:lstStyle/>
                    <a:p>
                      <a:r>
                        <a:rPr lang="en-SG" sz="2000" dirty="0"/>
                        <a:t>Hot</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876779735"/>
                  </a:ext>
                </a:extLst>
              </a:tr>
              <a:tr h="407452">
                <a:tc>
                  <a:txBody>
                    <a:bodyPr/>
                    <a:lstStyle/>
                    <a:p>
                      <a:pPr algn="ctr"/>
                      <a:r>
                        <a:rPr lang="en-SG" sz="2000" dirty="0"/>
                        <a:t>5 </a:t>
                      </a:r>
                    </a:p>
                  </a:txBody>
                  <a:tcPr/>
                </a:tc>
                <a:tc>
                  <a:txBody>
                    <a:bodyPr/>
                    <a:lstStyle/>
                    <a:p>
                      <a:r>
                        <a:rPr lang="en-SG" sz="2000" dirty="0"/>
                        <a:t>Cold</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Yes</a:t>
                      </a:r>
                    </a:p>
                  </a:txBody>
                  <a:tcPr/>
                </a:tc>
                <a:extLst>
                  <a:ext uri="{0D108BD9-81ED-4DB2-BD59-A6C34878D82A}">
                    <a16:rowId xmlns:a16="http://schemas.microsoft.com/office/drawing/2014/main" val="4216835957"/>
                  </a:ext>
                </a:extLst>
              </a:tr>
              <a:tr h="407452">
                <a:tc>
                  <a:txBody>
                    <a:bodyPr/>
                    <a:lstStyle/>
                    <a:p>
                      <a:pPr algn="ctr"/>
                      <a:r>
                        <a:rPr lang="en-SG" sz="2000" dirty="0"/>
                        <a:t>6</a:t>
                      </a:r>
                    </a:p>
                  </a:txBody>
                  <a:tcPr/>
                </a:tc>
                <a:tc>
                  <a:txBody>
                    <a:bodyPr/>
                    <a:lstStyle/>
                    <a:p>
                      <a:r>
                        <a:rPr lang="en-SG" sz="2000" dirty="0"/>
                        <a:t>Cold</a:t>
                      </a:r>
                    </a:p>
                  </a:txBody>
                  <a:tcPr/>
                </a:tc>
                <a:tc>
                  <a:txBody>
                    <a:bodyPr/>
                    <a:lstStyle/>
                    <a:p>
                      <a:r>
                        <a:rPr lang="en-SG" sz="2000" dirty="0"/>
                        <a:t>Yes</a:t>
                      </a:r>
                    </a:p>
                  </a:txBody>
                  <a:tcPr/>
                </a:tc>
                <a:tc>
                  <a:txBody>
                    <a:bodyPr/>
                    <a:lstStyle/>
                    <a:p>
                      <a:r>
                        <a:rPr lang="en-SG" sz="2000" dirty="0"/>
                        <a:t>Yes</a:t>
                      </a:r>
                    </a:p>
                  </a:txBody>
                  <a:tcPr/>
                </a:tc>
                <a:tc>
                  <a:txBody>
                    <a:bodyPr/>
                    <a:lstStyle/>
                    <a:p>
                      <a:r>
                        <a:rPr lang="en-SG" sz="2000" dirty="0"/>
                        <a:t>Yes</a:t>
                      </a:r>
                    </a:p>
                  </a:txBody>
                  <a:tcPr/>
                </a:tc>
                <a:extLst>
                  <a:ext uri="{0D108BD9-81ED-4DB2-BD59-A6C34878D82A}">
                    <a16:rowId xmlns:a16="http://schemas.microsoft.com/office/drawing/2014/main" val="712629838"/>
                  </a:ext>
                </a:extLst>
              </a:tr>
              <a:tr h="407452">
                <a:tc>
                  <a:txBody>
                    <a:bodyPr/>
                    <a:lstStyle/>
                    <a:p>
                      <a:pPr algn="ctr"/>
                      <a:r>
                        <a:rPr lang="en-SG" sz="2000" dirty="0"/>
                        <a:t>7</a:t>
                      </a:r>
                    </a:p>
                  </a:txBody>
                  <a:tcPr/>
                </a:tc>
                <a:tc>
                  <a:txBody>
                    <a:bodyPr/>
                    <a:lstStyle/>
                    <a:p>
                      <a:r>
                        <a:rPr lang="en-SG" sz="2000" dirty="0"/>
                        <a:t>Hot</a:t>
                      </a:r>
                    </a:p>
                  </a:txBody>
                  <a:tcPr/>
                </a:tc>
                <a:tc>
                  <a:txBody>
                    <a:bodyPr/>
                    <a:lstStyle/>
                    <a:p>
                      <a:r>
                        <a:rPr lang="en-SG" sz="2000" dirty="0"/>
                        <a:t>No</a:t>
                      </a:r>
                    </a:p>
                  </a:txBody>
                  <a:tcPr/>
                </a:tc>
                <a:tc>
                  <a:txBody>
                    <a:bodyPr/>
                    <a:lstStyle/>
                    <a:p>
                      <a:r>
                        <a:rPr lang="en-SG" sz="2000" dirty="0"/>
                        <a:t>No</a:t>
                      </a:r>
                    </a:p>
                  </a:txBody>
                  <a:tcPr/>
                </a:tc>
                <a:tc>
                  <a:txBody>
                    <a:bodyPr/>
                    <a:lstStyle/>
                    <a:p>
                      <a:r>
                        <a:rPr lang="en-SG" sz="2000" dirty="0"/>
                        <a:t>No</a:t>
                      </a:r>
                    </a:p>
                  </a:txBody>
                  <a:tcPr/>
                </a:tc>
                <a:extLst>
                  <a:ext uri="{0D108BD9-81ED-4DB2-BD59-A6C34878D82A}">
                    <a16:rowId xmlns:a16="http://schemas.microsoft.com/office/drawing/2014/main" val="557744050"/>
                  </a:ext>
                </a:extLst>
              </a:tr>
            </a:tbl>
          </a:graphicData>
        </a:graphic>
      </p:graphicFrame>
      <p:sp>
        <p:nvSpPr>
          <p:cNvPr id="5" name="TextBox 4">
            <a:extLst>
              <a:ext uri="{FF2B5EF4-FFF2-40B4-BE49-F238E27FC236}">
                <a16:creationId xmlns:a16="http://schemas.microsoft.com/office/drawing/2014/main" id="{04D234FE-7FB1-C961-AB24-C7EB1D568F08}"/>
              </a:ext>
            </a:extLst>
          </p:cNvPr>
          <p:cNvSpPr txBox="1"/>
          <p:nvPr/>
        </p:nvSpPr>
        <p:spPr>
          <a:xfrm>
            <a:off x="344245" y="1191050"/>
            <a:ext cx="2428676" cy="3416320"/>
          </a:xfrm>
          <a:prstGeom prst="rect">
            <a:avLst/>
          </a:prstGeom>
          <a:noFill/>
        </p:spPr>
        <p:txBody>
          <a:bodyPr wrap="square">
            <a:spAutoFit/>
          </a:bodyPr>
          <a:lstStyle/>
          <a:p>
            <a:pPr marL="285750" indent="-285750">
              <a:buFont typeface="Arial" panose="020B0604020202020204" pitchFamily="34" charset="0"/>
              <a:buChar char="•"/>
            </a:pPr>
            <a:r>
              <a:rPr lang="en-US" sz="1800" i="0" dirty="0">
                <a:solidFill>
                  <a:schemeClr val="tx1"/>
                </a:solidFill>
                <a:effectLst/>
                <a:latin typeface="Arial" panose="020B0604020202020204" pitchFamily="34" charset="0"/>
              </a:rPr>
              <a:t>You are given the following data.</a:t>
            </a:r>
            <a:endParaRPr lang="en-US" sz="1800" dirty="0">
              <a:solidFill>
                <a:schemeClr val="tx1"/>
              </a:solidFill>
              <a:latin typeface="Arial" panose="020B0604020202020204" pitchFamily="34" charset="0"/>
            </a:endParaRPr>
          </a:p>
          <a:p>
            <a:pPr marL="285750" indent="-285750">
              <a:buFont typeface="Arial" panose="020B0604020202020204" pitchFamily="34" charset="0"/>
              <a:buChar char="•"/>
            </a:pPr>
            <a:r>
              <a:rPr lang="en-US" sz="1800" dirty="0">
                <a:solidFill>
                  <a:schemeClr val="tx1"/>
                </a:solidFill>
                <a:latin typeface="Arial" panose="020B0604020202020204" pitchFamily="34" charset="0"/>
              </a:rPr>
              <a:t>Analyze and evaluate the data based on prediction and actual.</a:t>
            </a:r>
          </a:p>
          <a:p>
            <a:pPr marL="285750" indent="-285750">
              <a:buFont typeface="Arial" panose="020B0604020202020204" pitchFamily="34" charset="0"/>
              <a:buChar char="•"/>
            </a:pPr>
            <a:r>
              <a:rPr lang="en-SG" sz="1800" dirty="0">
                <a:solidFill>
                  <a:schemeClr val="tx1"/>
                </a:solidFill>
              </a:rPr>
              <a:t>Create a </a:t>
            </a:r>
            <a:r>
              <a:rPr lang="en-SG" sz="1600" dirty="0">
                <a:solidFill>
                  <a:schemeClr val="tx1"/>
                </a:solidFill>
              </a:rPr>
              <a:t>week</a:t>
            </a:r>
            <a:r>
              <a:rPr lang="en-SG" sz="1800" dirty="0">
                <a:solidFill>
                  <a:schemeClr val="tx1"/>
                </a:solidFill>
              </a:rPr>
              <a:t> of weather forecast based on the sheet given. </a:t>
            </a:r>
          </a:p>
          <a:p>
            <a:pPr marL="285750" indent="-285750">
              <a:buFont typeface="Arial" panose="020B0604020202020204" pitchFamily="34" charset="0"/>
              <a:buChar char="•"/>
            </a:pPr>
            <a:r>
              <a:rPr lang="en-SG" sz="1800" dirty="0">
                <a:solidFill>
                  <a:schemeClr val="tx1"/>
                </a:solidFill>
              </a:rPr>
              <a:t>Explain in a group.</a:t>
            </a:r>
          </a:p>
        </p:txBody>
      </p:sp>
    </p:spTree>
    <p:extLst>
      <p:ext uri="{BB962C8B-B14F-4D97-AF65-F5344CB8AC3E}">
        <p14:creationId xmlns:p14="http://schemas.microsoft.com/office/powerpoint/2010/main" val="2306308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8950-E441-8A10-AE28-687EED1796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8319024-BC53-3360-C784-257F1729442C}"/>
              </a:ext>
            </a:extLst>
          </p:cNvPr>
          <p:cNvSpPr>
            <a:spLocks noGrp="1"/>
          </p:cNvSpPr>
          <p:nvPr>
            <p:ph type="body" idx="1"/>
          </p:nvPr>
        </p:nvSpPr>
        <p:spPr/>
        <p:txBody>
          <a:bodyPr/>
          <a:lstStyle/>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EasyTimer">
                <a:extLst>
                  <a:ext uri="{FF2B5EF4-FFF2-40B4-BE49-F238E27FC236}">
                    <a16:creationId xmlns:a16="http://schemas.microsoft.com/office/drawing/2014/main" id="{9113F6D8-E7F5-B68A-49F7-A3B4F820FFA1}"/>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EasyTimer">
                <a:extLst>
                  <a:ext uri="{FF2B5EF4-FFF2-40B4-BE49-F238E27FC236}">
                    <a16:creationId xmlns:a16="http://schemas.microsoft.com/office/drawing/2014/main" id="{9113F6D8-E7F5-B68A-49F7-A3B4F820FFA1}"/>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2830640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261" b="47638"/>
          <a:stretch/>
        </p:blipFill>
        <p:spPr>
          <a:xfrm>
            <a:off x="2175190" y="1167677"/>
            <a:ext cx="3088602" cy="1297731"/>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Temp.</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32</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29</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24</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38</a:t>
                      </a:r>
                    </a:p>
                  </a:txBody>
                  <a:tcPr/>
                </a:tc>
                <a:extLst>
                  <a:ext uri="{0D108BD9-81ED-4DB2-BD59-A6C34878D82A}">
                    <a16:rowId xmlns:a16="http://schemas.microsoft.com/office/drawing/2014/main" val="4216835957"/>
                  </a:ext>
                </a:extLst>
              </a:tr>
            </a:tbl>
          </a:graphicData>
        </a:graphic>
      </p:graphicFrame>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47</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9685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Temp.</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32</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29</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24</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38</a:t>
                      </a:r>
                    </a:p>
                  </a:txBody>
                  <a:tcPr/>
                </a:tc>
                <a:extLst>
                  <a:ext uri="{0D108BD9-81ED-4DB2-BD59-A6C34878D82A}">
                    <a16:rowId xmlns:a16="http://schemas.microsoft.com/office/drawing/2014/main" val="4216835957"/>
                  </a:ext>
                </a:extLst>
              </a:tr>
            </a:tbl>
          </a:graphicData>
        </a:graphic>
      </p:graphicFrame>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48</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01A5DA8-5BEE-A236-E1F3-4FB246FD34FC}"/>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D528CCE5-C85B-F86A-C235-95CDB8BB4236}"/>
              </a:ext>
            </a:extLst>
          </p:cNvPr>
          <p:cNvSpPr/>
          <p:nvPr/>
        </p:nvSpPr>
        <p:spPr>
          <a:xfrm>
            <a:off x="2663300" y="4136374"/>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665AB35E-F208-22DC-DFE6-CC9921797F01}"/>
              </a:ext>
            </a:extLst>
          </p:cNvPr>
          <p:cNvSpPr txBox="1"/>
          <p:nvPr/>
        </p:nvSpPr>
        <p:spPr>
          <a:xfrm>
            <a:off x="2557702" y="3022676"/>
            <a:ext cx="1203767" cy="584775"/>
          </a:xfrm>
          <a:prstGeom prst="rect">
            <a:avLst/>
          </a:prstGeom>
          <a:noFill/>
        </p:spPr>
        <p:txBody>
          <a:bodyPr wrap="square" rtlCol="0">
            <a:spAutoFit/>
          </a:bodyPr>
          <a:lstStyle/>
          <a:p>
            <a:r>
              <a:rPr lang="en-SG" sz="1600" dirty="0"/>
              <a:t>70% </a:t>
            </a:r>
          </a:p>
          <a:p>
            <a:r>
              <a:rPr lang="en-SG" sz="1600" dirty="0"/>
              <a:t>Training</a:t>
            </a:r>
          </a:p>
        </p:txBody>
      </p:sp>
      <p:sp>
        <p:nvSpPr>
          <p:cNvPr id="13" name="TextBox 12">
            <a:extLst>
              <a:ext uri="{FF2B5EF4-FFF2-40B4-BE49-F238E27FC236}">
                <a16:creationId xmlns:a16="http://schemas.microsoft.com/office/drawing/2014/main" id="{36409AC6-9F93-C684-F443-BEBA2EE6C857}"/>
              </a:ext>
            </a:extLst>
          </p:cNvPr>
          <p:cNvSpPr txBox="1"/>
          <p:nvPr/>
        </p:nvSpPr>
        <p:spPr>
          <a:xfrm>
            <a:off x="2663301" y="4215531"/>
            <a:ext cx="1203767" cy="584775"/>
          </a:xfrm>
          <a:prstGeom prst="rect">
            <a:avLst/>
          </a:prstGeom>
          <a:noFill/>
        </p:spPr>
        <p:txBody>
          <a:bodyPr wrap="square" rtlCol="0">
            <a:spAutoFit/>
          </a:bodyPr>
          <a:lstStyle/>
          <a:p>
            <a:r>
              <a:rPr lang="en-SG" sz="1600" dirty="0"/>
              <a:t>30% </a:t>
            </a:r>
          </a:p>
          <a:p>
            <a:r>
              <a:rPr lang="en-SG" sz="1600" dirty="0"/>
              <a:t>Test</a:t>
            </a:r>
          </a:p>
        </p:txBody>
      </p:sp>
      <p:pic>
        <p:nvPicPr>
          <p:cNvPr id="12" name="Picture 11">
            <a:extLst>
              <a:ext uri="{FF2B5EF4-FFF2-40B4-BE49-F238E27FC236}">
                <a16:creationId xmlns:a16="http://schemas.microsoft.com/office/drawing/2014/main" id="{ECA7E335-4936-576A-B5DA-6CB5E875B8ED}"/>
              </a:ext>
            </a:extLst>
          </p:cNvPr>
          <p:cNvPicPr>
            <a:picLocks noChangeAspect="1"/>
          </p:cNvPicPr>
          <p:nvPr/>
        </p:nvPicPr>
        <p:blipFill rotWithShape="1">
          <a:blip r:embed="rId7"/>
          <a:srcRect t="261" b="47638"/>
          <a:stretch/>
        </p:blipFill>
        <p:spPr>
          <a:xfrm>
            <a:off x="2175190" y="1167677"/>
            <a:ext cx="3088602" cy="1297731"/>
          </a:xfrm>
          <a:prstGeom prst="rect">
            <a:avLst/>
          </a:prstGeom>
        </p:spPr>
      </p:pic>
    </p:spTree>
    <p:extLst>
      <p:ext uri="{BB962C8B-B14F-4D97-AF65-F5344CB8AC3E}">
        <p14:creationId xmlns:p14="http://schemas.microsoft.com/office/powerpoint/2010/main" val="2072228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49</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Table 3">
            <a:extLst>
              <a:ext uri="{FF2B5EF4-FFF2-40B4-BE49-F238E27FC236}">
                <a16:creationId xmlns:a16="http://schemas.microsoft.com/office/drawing/2014/main" id="{8A80AB3C-F80A-C357-0CC7-E3590F6F969B}"/>
              </a:ext>
            </a:extLst>
          </p:cNvPr>
          <p:cNvGraphicFramePr>
            <a:graphicFrameLocks noGrp="1"/>
          </p:cNvGraphicFramePr>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Temp.</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32</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29</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24</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38</a:t>
                      </a:r>
                    </a:p>
                  </a:txBody>
                  <a:tcPr/>
                </a:tc>
                <a:extLst>
                  <a:ext uri="{0D108BD9-81ED-4DB2-BD59-A6C34878D82A}">
                    <a16:rowId xmlns:a16="http://schemas.microsoft.com/office/drawing/2014/main" val="4216835957"/>
                  </a:ext>
                </a:extLst>
              </a:tr>
            </a:tbl>
          </a:graphicData>
        </a:graphic>
      </p:graphicFrame>
      <p:sp>
        <p:nvSpPr>
          <p:cNvPr id="16" name="Rectangle: Rounded Corners 15">
            <a:extLst>
              <a:ext uri="{FF2B5EF4-FFF2-40B4-BE49-F238E27FC236}">
                <a16:creationId xmlns:a16="http://schemas.microsoft.com/office/drawing/2014/main" id="{26B59DF3-3947-7889-8CA4-C10F849D548A}"/>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CED00FB9-FB2C-E105-1F9A-77F20DEE6EBC}"/>
              </a:ext>
            </a:extLst>
          </p:cNvPr>
          <p:cNvSpPr txBox="1"/>
          <p:nvPr/>
        </p:nvSpPr>
        <p:spPr>
          <a:xfrm>
            <a:off x="2557702" y="3022676"/>
            <a:ext cx="1203767" cy="646331"/>
          </a:xfrm>
          <a:prstGeom prst="rect">
            <a:avLst/>
          </a:prstGeom>
          <a:noFill/>
        </p:spPr>
        <p:txBody>
          <a:bodyPr wrap="square" rtlCol="0">
            <a:spAutoFit/>
          </a:bodyPr>
          <a:lstStyle/>
          <a:p>
            <a:r>
              <a:rPr lang="en-SG" sz="1800" dirty="0"/>
              <a:t>70% </a:t>
            </a:r>
          </a:p>
          <a:p>
            <a:r>
              <a:rPr lang="en-SG" sz="1800" dirty="0"/>
              <a:t>Training</a:t>
            </a:r>
          </a:p>
        </p:txBody>
      </p:sp>
      <p:sp>
        <p:nvSpPr>
          <p:cNvPr id="25" name="TextBox 24">
            <a:extLst>
              <a:ext uri="{FF2B5EF4-FFF2-40B4-BE49-F238E27FC236}">
                <a16:creationId xmlns:a16="http://schemas.microsoft.com/office/drawing/2014/main" id="{3E8CB147-E660-3EC0-4548-1CD72585D699}"/>
              </a:ext>
            </a:extLst>
          </p:cNvPr>
          <p:cNvSpPr txBox="1"/>
          <p:nvPr/>
        </p:nvSpPr>
        <p:spPr>
          <a:xfrm>
            <a:off x="2557702" y="1400586"/>
            <a:ext cx="4838520" cy="369332"/>
          </a:xfrm>
          <a:prstGeom prst="rect">
            <a:avLst/>
          </a:prstGeom>
          <a:noFill/>
        </p:spPr>
        <p:txBody>
          <a:bodyPr wrap="square" rtlCol="0">
            <a:spAutoFit/>
          </a:bodyPr>
          <a:lstStyle/>
          <a:p>
            <a:r>
              <a:rPr lang="en-SG" sz="1800" dirty="0"/>
              <a:t>Use only training data to train the model</a:t>
            </a:r>
          </a:p>
        </p:txBody>
      </p:sp>
    </p:spTree>
    <p:extLst>
      <p:ext uri="{BB962C8B-B14F-4D97-AF65-F5344CB8AC3E}">
        <p14:creationId xmlns:p14="http://schemas.microsoft.com/office/powerpoint/2010/main" val="219124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p:txBody>
          <a:bodyPr>
            <a:normAutofit/>
          </a:bodyPr>
          <a:lstStyle/>
          <a:p>
            <a:r>
              <a:rPr lang="en-SG" b="1" dirty="0">
                <a:solidFill>
                  <a:schemeClr val="tx1"/>
                </a:solidFill>
                <a:latin typeface="+mj-lt"/>
              </a:rPr>
              <a:t>Content</a:t>
            </a:r>
          </a:p>
        </p:txBody>
      </p:sp>
      <p:sp>
        <p:nvSpPr>
          <p:cNvPr id="3" name="Text Placeholder 2">
            <a:extLst>
              <a:ext uri="{FF2B5EF4-FFF2-40B4-BE49-F238E27FC236}">
                <a16:creationId xmlns:a16="http://schemas.microsoft.com/office/drawing/2014/main" id="{A6B84128-1B7D-74F3-FF56-478E1A728074}"/>
              </a:ext>
            </a:extLst>
          </p:cNvPr>
          <p:cNvSpPr>
            <a:spLocks noGrp="1"/>
          </p:cNvSpPr>
          <p:nvPr>
            <p:ph type="body" idx="1"/>
          </p:nvPr>
        </p:nvSpPr>
        <p:spPr/>
        <p:txBody>
          <a:bodyPr/>
          <a:lstStyle/>
          <a:p>
            <a:r>
              <a:rPr lang="en-US" dirty="0"/>
              <a:t>Introduction to Machine Learning</a:t>
            </a:r>
          </a:p>
          <a:p>
            <a:pPr>
              <a:buFont typeface="Arial" panose="020B0604020202020204" pitchFamily="34" charset="0"/>
              <a:buChar char="•"/>
            </a:pPr>
            <a:r>
              <a:rPr lang="en-US" dirty="0"/>
              <a:t>Classification</a:t>
            </a:r>
          </a:p>
          <a:p>
            <a:pPr lvl="1">
              <a:buFont typeface="Wingdings" panose="05000000000000000000" pitchFamily="2" charset="2"/>
              <a:buChar char="ü"/>
            </a:pPr>
            <a:r>
              <a:rPr lang="en-US" dirty="0"/>
              <a:t>Concept</a:t>
            </a:r>
          </a:p>
          <a:p>
            <a:pPr lvl="1">
              <a:buFont typeface="Wingdings" panose="05000000000000000000" pitchFamily="2" charset="2"/>
              <a:buChar char="ü"/>
            </a:pPr>
            <a:r>
              <a:rPr lang="en-US" dirty="0"/>
              <a:t>Introduction to Collab</a:t>
            </a:r>
          </a:p>
          <a:p>
            <a:pPr lvl="1">
              <a:buFont typeface="Wingdings" panose="05000000000000000000" pitchFamily="2" charset="2"/>
              <a:buChar char="ü"/>
            </a:pPr>
            <a:r>
              <a:rPr lang="en-US" dirty="0"/>
              <a:t>Hands on coding - classification</a:t>
            </a:r>
          </a:p>
          <a:p>
            <a:pPr>
              <a:buFont typeface="Arial" panose="020B0604020202020204" pitchFamily="34" charset="0"/>
              <a:buChar char="•"/>
            </a:pPr>
            <a:r>
              <a:rPr lang="en-US" dirty="0"/>
              <a:t>Regression</a:t>
            </a:r>
          </a:p>
          <a:p>
            <a:pPr lvl="1">
              <a:buFont typeface="Wingdings" panose="05000000000000000000" pitchFamily="2" charset="2"/>
              <a:buChar char="ü"/>
            </a:pPr>
            <a:r>
              <a:rPr lang="en-US" dirty="0"/>
              <a:t>Concept</a:t>
            </a:r>
          </a:p>
          <a:p>
            <a:pPr lvl="1">
              <a:buFont typeface="Wingdings" panose="05000000000000000000" pitchFamily="2" charset="2"/>
              <a:buChar char="ü"/>
            </a:pPr>
            <a:r>
              <a:rPr lang="en-US" dirty="0"/>
              <a:t>Hands on coding - Regression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idx="12"/>
          </p:nvPr>
        </p:nvSpPr>
        <p:spPr/>
        <p:txBody>
          <a:bodyPr/>
          <a:lstStyle/>
          <a:p>
            <a:fld id="{33F988A5-A627-4BE8-A7A2-F038556E4D3A}" type="slidenum">
              <a:rPr lang="en-SG" smtClean="0">
                <a:latin typeface="+mj-lt"/>
              </a:rPr>
              <a:t>5</a:t>
            </a:fld>
            <a:endParaRPr lang="en-SG">
              <a:latin typeface="+mj-lt"/>
            </a:endParaRPr>
          </a:p>
        </p:txBody>
      </p:sp>
    </p:spTree>
    <p:extLst>
      <p:ext uri="{BB962C8B-B14F-4D97-AF65-F5344CB8AC3E}">
        <p14:creationId xmlns:p14="http://schemas.microsoft.com/office/powerpoint/2010/main" val="1798818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2C8AD-801C-3385-8F7A-04931BF718A9}"/>
              </a:ext>
            </a:extLst>
          </p:cNvPr>
          <p:cNvPicPr>
            <a:picLocks noChangeAspect="1"/>
          </p:cNvPicPr>
          <p:nvPr/>
        </p:nvPicPr>
        <p:blipFill>
          <a:blip r:embed="rId2"/>
          <a:stretch>
            <a:fillRect/>
          </a:stretch>
        </p:blipFill>
        <p:spPr>
          <a:xfrm>
            <a:off x="4339631" y="1688416"/>
            <a:ext cx="2929600" cy="3314420"/>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Regression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50</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538B1B5-0A17-5668-02AF-5877217DB9BA}"/>
              </a:ext>
            </a:extLst>
          </p:cNvPr>
          <p:cNvSpPr txBox="1"/>
          <p:nvPr/>
        </p:nvSpPr>
        <p:spPr>
          <a:xfrm>
            <a:off x="2488254" y="1280757"/>
            <a:ext cx="4838520" cy="369332"/>
          </a:xfrm>
          <a:prstGeom prst="rect">
            <a:avLst/>
          </a:prstGeom>
          <a:noFill/>
        </p:spPr>
        <p:txBody>
          <a:bodyPr wrap="square" rtlCol="0">
            <a:spAutoFit/>
          </a:bodyPr>
          <a:lstStyle/>
          <a:p>
            <a:r>
              <a:rPr lang="en-SG" sz="1800" dirty="0"/>
              <a:t>Example of linear regression</a:t>
            </a:r>
          </a:p>
        </p:txBody>
      </p:sp>
      <p:sp>
        <p:nvSpPr>
          <p:cNvPr id="5" name="TextBox 4">
            <a:extLst>
              <a:ext uri="{FF2B5EF4-FFF2-40B4-BE49-F238E27FC236}">
                <a16:creationId xmlns:a16="http://schemas.microsoft.com/office/drawing/2014/main" id="{5AF02A90-4DB4-FC8D-5A76-ED8C9ED6BB0F}"/>
              </a:ext>
            </a:extLst>
          </p:cNvPr>
          <p:cNvSpPr txBox="1"/>
          <p:nvPr/>
        </p:nvSpPr>
        <p:spPr>
          <a:xfrm>
            <a:off x="3900668" y="4576745"/>
            <a:ext cx="1342663" cy="307777"/>
          </a:xfrm>
          <a:prstGeom prst="rect">
            <a:avLst/>
          </a:prstGeom>
          <a:noFill/>
        </p:spPr>
        <p:txBody>
          <a:bodyPr wrap="square" rtlCol="0">
            <a:spAutoFit/>
          </a:bodyPr>
          <a:lstStyle/>
          <a:p>
            <a:r>
              <a:rPr lang="en-SG" dirty="0"/>
              <a:t>Feature 1</a:t>
            </a:r>
          </a:p>
        </p:txBody>
      </p:sp>
      <p:sp>
        <p:nvSpPr>
          <p:cNvPr id="11" name="TextBox 10">
            <a:extLst>
              <a:ext uri="{FF2B5EF4-FFF2-40B4-BE49-F238E27FC236}">
                <a16:creationId xmlns:a16="http://schemas.microsoft.com/office/drawing/2014/main" id="{17F34030-A37D-320C-50CA-1EB7BB89ACF0}"/>
              </a:ext>
            </a:extLst>
          </p:cNvPr>
          <p:cNvSpPr txBox="1"/>
          <p:nvPr/>
        </p:nvSpPr>
        <p:spPr>
          <a:xfrm>
            <a:off x="6684960" y="4576745"/>
            <a:ext cx="1342663" cy="307777"/>
          </a:xfrm>
          <a:prstGeom prst="rect">
            <a:avLst/>
          </a:prstGeom>
          <a:noFill/>
        </p:spPr>
        <p:txBody>
          <a:bodyPr wrap="square" rtlCol="0">
            <a:spAutoFit/>
          </a:bodyPr>
          <a:lstStyle/>
          <a:p>
            <a:r>
              <a:rPr lang="en-SG" dirty="0"/>
              <a:t>Feature 2</a:t>
            </a:r>
          </a:p>
        </p:txBody>
      </p:sp>
      <p:sp>
        <p:nvSpPr>
          <p:cNvPr id="12" name="TextBox 11">
            <a:extLst>
              <a:ext uri="{FF2B5EF4-FFF2-40B4-BE49-F238E27FC236}">
                <a16:creationId xmlns:a16="http://schemas.microsoft.com/office/drawing/2014/main" id="{882ACBCF-C8AA-E76C-0B8F-C8C892B51512}"/>
              </a:ext>
            </a:extLst>
          </p:cNvPr>
          <p:cNvSpPr txBox="1"/>
          <p:nvPr/>
        </p:nvSpPr>
        <p:spPr>
          <a:xfrm>
            <a:off x="2947485" y="3124826"/>
            <a:ext cx="1342663" cy="307777"/>
          </a:xfrm>
          <a:prstGeom prst="rect">
            <a:avLst/>
          </a:prstGeom>
          <a:noFill/>
        </p:spPr>
        <p:txBody>
          <a:bodyPr wrap="square" rtlCol="0">
            <a:spAutoFit/>
          </a:bodyPr>
          <a:lstStyle/>
          <a:p>
            <a:r>
              <a:rPr lang="en-SG" dirty="0"/>
              <a:t>Temperature</a:t>
            </a:r>
          </a:p>
        </p:txBody>
      </p:sp>
    </p:spTree>
    <p:extLst>
      <p:ext uri="{BB962C8B-B14F-4D97-AF65-F5344CB8AC3E}">
        <p14:creationId xmlns:p14="http://schemas.microsoft.com/office/powerpoint/2010/main" val="4258293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8131892" cy="775252"/>
          </a:xfrm>
        </p:spPr>
        <p:txBody>
          <a:bodyPr>
            <a:normAutofit fontScale="90000"/>
          </a:bodyPr>
          <a:lstStyle/>
          <a:p>
            <a:r>
              <a:rPr lang="en-SG" b="1" dirty="0">
                <a:solidFill>
                  <a:schemeClr val="tx1"/>
                </a:solidFill>
                <a:latin typeface="+mj-lt"/>
              </a:rPr>
              <a:t>ML Model – Regression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51</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557702" y="1400586"/>
            <a:ext cx="4838520" cy="369332"/>
          </a:xfrm>
          <a:prstGeom prst="rect">
            <a:avLst/>
          </a:prstGeom>
          <a:noFill/>
        </p:spPr>
        <p:txBody>
          <a:bodyPr wrap="square" rtlCol="0">
            <a:spAutoFit/>
          </a:bodyPr>
          <a:lstStyle/>
          <a:p>
            <a:r>
              <a:rPr lang="en-SG" sz="1800" dirty="0"/>
              <a:t>Use only testing data to evaluate the model</a:t>
            </a:r>
          </a:p>
        </p:txBody>
      </p:sp>
    </p:spTree>
    <p:extLst>
      <p:ext uri="{BB962C8B-B14F-4D97-AF65-F5344CB8AC3E}">
        <p14:creationId xmlns:p14="http://schemas.microsoft.com/office/powerpoint/2010/main" val="812409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8310257" cy="775252"/>
          </a:xfrm>
        </p:spPr>
        <p:txBody>
          <a:bodyPr>
            <a:normAutofit fontScale="90000"/>
          </a:bodyPr>
          <a:lstStyle/>
          <a:p>
            <a:r>
              <a:rPr lang="en-SG" b="1" dirty="0">
                <a:solidFill>
                  <a:schemeClr val="tx1"/>
                </a:solidFill>
                <a:latin typeface="+mj-lt"/>
              </a:rPr>
              <a:t>ML Model – Regression Evaluation Metrics </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52</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663300" y="1306635"/>
            <a:ext cx="5957648" cy="707886"/>
          </a:xfrm>
          <a:prstGeom prst="rect">
            <a:avLst/>
          </a:prstGeom>
          <a:noFill/>
        </p:spPr>
        <p:txBody>
          <a:bodyPr wrap="square" rtlCol="0">
            <a:spAutoFit/>
          </a:bodyPr>
          <a:lstStyle/>
          <a:p>
            <a:r>
              <a:rPr lang="en-SG" sz="2000" dirty="0"/>
              <a:t>A perfect model should predict all testing data correctly </a:t>
            </a:r>
            <a:r>
              <a:rPr lang="en-SG" sz="2000" dirty="0">
                <a:sym typeface="Wingdings" panose="05000000000000000000" pitchFamily="2" charset="2"/>
              </a:rPr>
              <a:t> </a:t>
            </a:r>
            <a:r>
              <a:rPr lang="en-SG" sz="2000" b="1" dirty="0">
                <a:solidFill>
                  <a:srgbClr val="FF0000"/>
                </a:solidFill>
                <a:sym typeface="Wingdings" panose="05000000000000000000" pitchFamily="2" charset="2"/>
              </a:rPr>
              <a:t>Mean Square Error </a:t>
            </a:r>
            <a:r>
              <a:rPr lang="en-SG" sz="2000" dirty="0">
                <a:sym typeface="Wingdings" panose="05000000000000000000" pitchFamily="2" charset="2"/>
              </a:rPr>
              <a:t>= 0</a:t>
            </a:r>
            <a:r>
              <a:rPr lang="en-SG" sz="2000" dirty="0"/>
              <a:t> </a:t>
            </a:r>
          </a:p>
        </p:txBody>
      </p:sp>
    </p:spTree>
    <p:extLst>
      <p:ext uri="{BB962C8B-B14F-4D97-AF65-F5344CB8AC3E}">
        <p14:creationId xmlns:p14="http://schemas.microsoft.com/office/powerpoint/2010/main" val="436217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441837" y="220904"/>
            <a:ext cx="8702163" cy="775252"/>
          </a:xfrm>
        </p:spPr>
        <p:txBody>
          <a:bodyPr>
            <a:noAutofit/>
          </a:bodyPr>
          <a:lstStyle/>
          <a:p>
            <a:r>
              <a:rPr lang="en-SG" b="1" dirty="0">
                <a:solidFill>
                  <a:schemeClr val="tx1"/>
                </a:solidFill>
                <a:latin typeface="+mj-lt"/>
              </a:rPr>
              <a:t>ML Model – Regression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https://medium.com/@parag.jain164/performance-matrix-for-regression-model-c9ba0d2cae33</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925F12B-E328-D299-F20E-EF9AEE233F96}"/>
              </a:ext>
            </a:extLst>
          </p:cNvPr>
          <p:cNvPicPr>
            <a:picLocks noChangeAspect="1"/>
          </p:cNvPicPr>
          <p:nvPr/>
        </p:nvPicPr>
        <p:blipFill rotWithShape="1">
          <a:blip r:embed="rId7"/>
          <a:srcRect b="31759"/>
          <a:stretch/>
        </p:blipFill>
        <p:spPr>
          <a:xfrm>
            <a:off x="2541900" y="1308585"/>
            <a:ext cx="3858899" cy="1723982"/>
          </a:xfrm>
          <a:prstGeom prst="rect">
            <a:avLst/>
          </a:prstGeom>
        </p:spPr>
      </p:pic>
    </p:spTree>
    <p:extLst>
      <p:ext uri="{BB962C8B-B14F-4D97-AF65-F5344CB8AC3E}">
        <p14:creationId xmlns:p14="http://schemas.microsoft.com/office/powerpoint/2010/main" val="686729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Machine learning: Evaluation metrics | ML Cheat Sheet">
            <a:extLst>
              <a:ext uri="{FF2B5EF4-FFF2-40B4-BE49-F238E27FC236}">
                <a16:creationId xmlns:a16="http://schemas.microsoft.com/office/drawing/2014/main" id="{B4713F81-7630-7D73-28BF-5B14E77E3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415" y="1203384"/>
            <a:ext cx="3965074" cy="17844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740168-CC2D-A426-5EED-F4D2AE5CDB5F}"/>
              </a:ext>
            </a:extLst>
          </p:cNvPr>
          <p:cNvPicPr>
            <a:picLocks noChangeAspect="1"/>
          </p:cNvPicPr>
          <p:nvPr/>
        </p:nvPicPr>
        <p:blipFill>
          <a:blip r:embed="rId3"/>
          <a:stretch>
            <a:fillRect/>
          </a:stretch>
        </p:blipFill>
        <p:spPr>
          <a:xfrm>
            <a:off x="5279269" y="2408101"/>
            <a:ext cx="3557932" cy="273539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245191" y="220904"/>
            <a:ext cx="9016795" cy="775252"/>
          </a:xfrm>
        </p:spPr>
        <p:txBody>
          <a:bodyPr>
            <a:noAutofit/>
          </a:bodyPr>
          <a:lstStyle/>
          <a:p>
            <a:r>
              <a:rPr lang="en-SG" b="1" dirty="0">
                <a:solidFill>
                  <a:schemeClr val="tx1"/>
                </a:solidFill>
                <a:latin typeface="+mj-lt"/>
              </a:rPr>
              <a:t>ML Model – Regression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https://medium.com/ml-cheat-sheet/machine-learning-evaluation-metrics-b89b8832e275</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56817B82-3162-2A1F-ACE7-227F01A4C834}"/>
              </a:ext>
            </a:extLst>
          </p:cNvPr>
          <p:cNvPicPr>
            <a:picLocks noChangeAspect="1"/>
          </p:cNvPicPr>
          <p:nvPr/>
        </p:nvPicPr>
        <p:blipFill>
          <a:blip r:embed="rId9"/>
          <a:stretch>
            <a:fillRect/>
          </a:stretch>
        </p:blipFill>
        <p:spPr>
          <a:xfrm>
            <a:off x="2285999" y="3333272"/>
            <a:ext cx="3126377" cy="1296224"/>
          </a:xfrm>
          <a:prstGeom prst="rect">
            <a:avLst/>
          </a:prstGeom>
        </p:spPr>
      </p:pic>
    </p:spTree>
    <p:extLst>
      <p:ext uri="{BB962C8B-B14F-4D97-AF65-F5344CB8AC3E}">
        <p14:creationId xmlns:p14="http://schemas.microsoft.com/office/powerpoint/2010/main" val="235938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304185" y="220904"/>
            <a:ext cx="8839815" cy="775252"/>
          </a:xfrm>
        </p:spPr>
        <p:txBody>
          <a:bodyPr>
            <a:noAutofit/>
          </a:bodyPr>
          <a:lstStyle/>
          <a:p>
            <a:r>
              <a:rPr lang="en-SG" b="1" dirty="0">
                <a:solidFill>
                  <a:schemeClr val="tx1"/>
                </a:solidFill>
                <a:latin typeface="+mj-lt"/>
              </a:rPr>
              <a:t>ML Model – Regression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https://www.scribbr.com/statistics/coefficient-of-determination/</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BF27AB1-6F82-CAD6-06E5-540A55EEAC14}"/>
              </a:ext>
            </a:extLst>
          </p:cNvPr>
          <p:cNvPicPr>
            <a:picLocks noChangeAspect="1"/>
          </p:cNvPicPr>
          <p:nvPr/>
        </p:nvPicPr>
        <p:blipFill>
          <a:blip r:embed="rId7"/>
          <a:stretch>
            <a:fillRect/>
          </a:stretch>
        </p:blipFill>
        <p:spPr>
          <a:xfrm>
            <a:off x="2285998" y="1355210"/>
            <a:ext cx="4572002" cy="1004689"/>
          </a:xfrm>
          <a:prstGeom prst="rect">
            <a:avLst/>
          </a:prstGeom>
        </p:spPr>
      </p:pic>
      <p:pic>
        <p:nvPicPr>
          <p:cNvPr id="7" name="Picture 6">
            <a:extLst>
              <a:ext uri="{FF2B5EF4-FFF2-40B4-BE49-F238E27FC236}">
                <a16:creationId xmlns:a16="http://schemas.microsoft.com/office/drawing/2014/main" id="{21776C58-5D83-0B1A-2668-0CCD6BF6D531}"/>
              </a:ext>
            </a:extLst>
          </p:cNvPr>
          <p:cNvPicPr>
            <a:picLocks noChangeAspect="1"/>
          </p:cNvPicPr>
          <p:nvPr/>
        </p:nvPicPr>
        <p:blipFill rotWithShape="1">
          <a:blip r:embed="rId8"/>
          <a:srcRect l="7241" t="9226" r="7570" b="7315"/>
          <a:stretch/>
        </p:blipFill>
        <p:spPr>
          <a:xfrm>
            <a:off x="2586524" y="2636881"/>
            <a:ext cx="2745705" cy="1958268"/>
          </a:xfrm>
          <a:prstGeom prst="rect">
            <a:avLst/>
          </a:prstGeom>
        </p:spPr>
      </p:pic>
      <p:pic>
        <p:nvPicPr>
          <p:cNvPr id="8" name="Picture 7">
            <a:extLst>
              <a:ext uri="{FF2B5EF4-FFF2-40B4-BE49-F238E27FC236}">
                <a16:creationId xmlns:a16="http://schemas.microsoft.com/office/drawing/2014/main" id="{59BE46E3-F309-F429-EEFD-1A5473A92655}"/>
              </a:ext>
            </a:extLst>
          </p:cNvPr>
          <p:cNvPicPr>
            <a:picLocks noChangeAspect="1"/>
          </p:cNvPicPr>
          <p:nvPr/>
        </p:nvPicPr>
        <p:blipFill rotWithShape="1">
          <a:blip r:embed="rId9"/>
          <a:srcRect l="5112" t="9001" r="7077" b="7314"/>
          <a:stretch/>
        </p:blipFill>
        <p:spPr>
          <a:xfrm>
            <a:off x="5712901" y="2571750"/>
            <a:ext cx="2916456" cy="202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5F006F-2CB1-6AA5-912F-1D88C2E11571}"/>
                  </a:ext>
                </a:extLst>
              </p:cNvPr>
              <p:cNvSpPr txBox="1"/>
              <p:nvPr/>
            </p:nvSpPr>
            <p:spPr>
              <a:xfrm>
                <a:off x="6947795" y="1375262"/>
                <a:ext cx="1960535" cy="954107"/>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𝑆𝑆</m:t>
                        </m:r>
                      </m:e>
                      <m:sub>
                        <m:r>
                          <a:rPr lang="en-US" b="0" i="1" smtClean="0">
                            <a:latin typeface="Cambria Math" panose="02040503050406030204" pitchFamily="18" charset="0"/>
                          </a:rPr>
                          <m:t>𝑅𝐸𝑆</m:t>
                        </m:r>
                      </m:sub>
                    </m:sSub>
                    <m:r>
                      <a:rPr lang="en-US" b="0" i="1" smtClean="0">
                        <a:latin typeface="Cambria Math" panose="02040503050406030204" pitchFamily="18" charset="0"/>
                      </a:rPr>
                      <m:t>: </m:t>
                    </m:r>
                  </m:oMath>
                </a14:m>
                <a:r>
                  <a:rPr lang="en-US" dirty="0"/>
                  <a:t>sum of squares of residuals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𝑆𝑆</m:t>
                        </m:r>
                      </m:e>
                      <m:sub>
                        <m:r>
                          <a:rPr lang="en-US" b="0" i="1" smtClean="0">
                            <a:latin typeface="Cambria Math" panose="02040503050406030204" pitchFamily="18" charset="0"/>
                          </a:rPr>
                          <m:t>𝑇𝑂𝑇</m:t>
                        </m:r>
                      </m:sub>
                    </m:sSub>
                    <m:r>
                      <a:rPr lang="en-US" i="1">
                        <a:latin typeface="Cambria Math" panose="02040503050406030204" pitchFamily="18" charset="0"/>
                      </a:rPr>
                      <m:t>: </m:t>
                    </m:r>
                  </m:oMath>
                </a14:m>
                <a:r>
                  <a:rPr lang="en-US" dirty="0"/>
                  <a:t>total sum of squares</a:t>
                </a:r>
              </a:p>
            </p:txBody>
          </p:sp>
        </mc:Choice>
        <mc:Fallback xmlns="">
          <p:sp>
            <p:nvSpPr>
              <p:cNvPr id="4" name="TextBox 3">
                <a:extLst>
                  <a:ext uri="{FF2B5EF4-FFF2-40B4-BE49-F238E27FC236}">
                    <a16:creationId xmlns:a16="http://schemas.microsoft.com/office/drawing/2014/main" id="{7F5F006F-2CB1-6AA5-912F-1D88C2E11571}"/>
                  </a:ext>
                </a:extLst>
              </p:cNvPr>
              <p:cNvSpPr txBox="1">
                <a:spLocks noRot="1" noChangeAspect="1" noMove="1" noResize="1" noEditPoints="1" noAdjustHandles="1" noChangeArrowheads="1" noChangeShapeType="1" noTextEdit="1"/>
              </p:cNvSpPr>
              <p:nvPr/>
            </p:nvSpPr>
            <p:spPr>
              <a:xfrm>
                <a:off x="6947795" y="1375262"/>
                <a:ext cx="1960535" cy="954107"/>
              </a:xfrm>
              <a:prstGeom prst="rect">
                <a:avLst/>
              </a:prstGeom>
              <a:blipFill>
                <a:blip r:embed="rId11"/>
                <a:stretch>
                  <a:fillRect l="-1290" t="-1316" r="-645" b="-5263"/>
                </a:stretch>
              </a:blipFill>
            </p:spPr>
            <p:txBody>
              <a:bodyPr/>
              <a:lstStyle/>
              <a:p>
                <a:r>
                  <a:rPr lang="en-US">
                    <a:noFill/>
                  </a:rPr>
                  <a:t> </a:t>
                </a:r>
              </a:p>
            </p:txBody>
          </p:sp>
        </mc:Fallback>
      </mc:AlternateContent>
    </p:spTree>
    <p:extLst>
      <p:ext uri="{BB962C8B-B14F-4D97-AF65-F5344CB8AC3E}">
        <p14:creationId xmlns:p14="http://schemas.microsoft.com/office/powerpoint/2010/main" val="4126085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982915" cy="775252"/>
          </a:xfrm>
        </p:spPr>
        <p:txBody>
          <a:bodyPr>
            <a:normAutofit/>
          </a:bodyPr>
          <a:lstStyle/>
          <a:p>
            <a:r>
              <a:rPr lang="en-SG" b="1" dirty="0">
                <a:solidFill>
                  <a:schemeClr val="tx1"/>
                </a:solidFill>
                <a:latin typeface="+mj-lt"/>
              </a:rPr>
              <a:t>ML Model –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2" y="4922596"/>
            <a:ext cx="5613723" cy="215444"/>
          </a:xfrm>
          <a:prstGeom prst="rect">
            <a:avLst/>
          </a:prstGeom>
          <a:noFill/>
        </p:spPr>
        <p:txBody>
          <a:bodyPr wrap="square">
            <a:spAutoFit/>
          </a:bodyPr>
          <a:lstStyle/>
          <a:p>
            <a:r>
              <a:rPr lang="en-SG" sz="800" dirty="0"/>
              <a:t>https://medium.com/odscjournal/are-we-choosing-the-right-evaluation-metrics-how-to-choose-it-ee01fcf34b9</a:t>
            </a:r>
          </a:p>
        </p:txBody>
      </p:sp>
      <p:pic>
        <p:nvPicPr>
          <p:cNvPr id="28674" name="Picture 2">
            <a:extLst>
              <a:ext uri="{FF2B5EF4-FFF2-40B4-BE49-F238E27FC236}">
                <a16:creationId xmlns:a16="http://schemas.microsoft.com/office/drawing/2014/main" id="{E261B5CB-1A58-4E2D-6F7D-44D9B43E2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869" y="1365444"/>
            <a:ext cx="4600993" cy="337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29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Corresponding Code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57</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1305742" y="1208490"/>
          <a:ext cx="3126377" cy="3832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82BD761C-EE53-34D6-3153-1099C767E318}"/>
              </a:ext>
            </a:extLst>
          </p:cNvPr>
          <p:cNvGraphicFramePr/>
          <p:nvPr/>
        </p:nvGraphicFramePr>
        <p:xfrm>
          <a:off x="5259434" y="1208490"/>
          <a:ext cx="3126377" cy="38326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Straight Connector 5">
            <a:extLst>
              <a:ext uri="{FF2B5EF4-FFF2-40B4-BE49-F238E27FC236}">
                <a16:creationId xmlns:a16="http://schemas.microsoft.com/office/drawing/2014/main" id="{54E6EEBC-5F9F-DA1E-CB27-12668948F7D9}"/>
              </a:ext>
            </a:extLst>
          </p:cNvPr>
          <p:cNvCxnSpPr>
            <a:cxnSpLocks/>
          </p:cNvCxnSpPr>
          <p:nvPr/>
        </p:nvCxnSpPr>
        <p:spPr>
          <a:xfrm>
            <a:off x="4572000" y="1208490"/>
            <a:ext cx="0" cy="38326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5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2EC00-4008-CC56-8A4C-116F2C598BF6}"/>
              </a:ext>
            </a:extLst>
          </p:cNvPr>
          <p:cNvSpPr>
            <a:spLocks noGrp="1"/>
          </p:cNvSpPr>
          <p:nvPr>
            <p:ph type="title"/>
          </p:nvPr>
        </p:nvSpPr>
        <p:spPr/>
        <p:txBody>
          <a:bodyPr/>
          <a:lstStyle/>
          <a:p>
            <a:r>
              <a:rPr lang="en-US" dirty="0"/>
              <a:t>Hands-on Collab</a:t>
            </a:r>
          </a:p>
        </p:txBody>
      </p:sp>
      <p:sp>
        <p:nvSpPr>
          <p:cNvPr id="5" name="Text Placeholder 4">
            <a:extLst>
              <a:ext uri="{FF2B5EF4-FFF2-40B4-BE49-F238E27FC236}">
                <a16:creationId xmlns:a16="http://schemas.microsoft.com/office/drawing/2014/main" id="{E9BD3D9D-A026-0059-DFCC-A2173A4DFC9A}"/>
              </a:ext>
            </a:extLst>
          </p:cNvPr>
          <p:cNvSpPr>
            <a:spLocks noGrp="1"/>
          </p:cNvSpPr>
          <p:nvPr>
            <p:ph type="body" idx="1"/>
          </p:nvPr>
        </p:nvSpPr>
        <p:spPr/>
        <p:txBody>
          <a:bodyPr/>
          <a:lstStyle/>
          <a:p>
            <a:r>
              <a:rPr lang="en-US"/>
              <a:t>Regression</a:t>
            </a:r>
            <a:endParaRPr lang="en-US" dirty="0"/>
          </a:p>
        </p:txBody>
      </p:sp>
    </p:spTree>
    <p:extLst>
      <p:ext uri="{BB962C8B-B14F-4D97-AF65-F5344CB8AC3E}">
        <p14:creationId xmlns:p14="http://schemas.microsoft.com/office/powerpoint/2010/main" val="3834497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D6978-BB7B-FD16-2D76-D45A3EFDA39D}"/>
              </a:ext>
            </a:extLst>
          </p:cNvPr>
          <p:cNvSpPr>
            <a:spLocks noGrp="1"/>
          </p:cNvSpPr>
          <p:nvPr>
            <p:ph type="title"/>
          </p:nvPr>
        </p:nvSpPr>
        <p:spPr/>
        <p:txBody>
          <a:bodyPr/>
          <a:lstStyle/>
          <a:p>
            <a:r>
              <a:rPr lang="en-US" dirty="0"/>
              <a:t>Kahoot!</a:t>
            </a:r>
          </a:p>
        </p:txBody>
      </p:sp>
      <p:sp>
        <p:nvSpPr>
          <p:cNvPr id="5" name="Text Placeholder 4">
            <a:extLst>
              <a:ext uri="{FF2B5EF4-FFF2-40B4-BE49-F238E27FC236}">
                <a16:creationId xmlns:a16="http://schemas.microsoft.com/office/drawing/2014/main" id="{DF5B2BE4-A0FB-9276-86C8-80C67BF13C17}"/>
              </a:ext>
            </a:extLst>
          </p:cNvPr>
          <p:cNvSpPr>
            <a:spLocks noGrp="1"/>
          </p:cNvSpPr>
          <p:nvPr>
            <p:ph type="body" idx="1"/>
          </p:nvPr>
        </p:nvSpPr>
        <p:spPr/>
        <p:txBody>
          <a:bodyPr/>
          <a:lstStyle/>
          <a:p>
            <a:r>
              <a:rPr lang="en-US" dirty="0"/>
              <a:t>https://create.kahoot.it/details/4c466fc3-6327-4818-8174-064b298784ee</a:t>
            </a:r>
          </a:p>
        </p:txBody>
      </p:sp>
    </p:spTree>
    <p:extLst>
      <p:ext uri="{BB962C8B-B14F-4D97-AF65-F5344CB8AC3E}">
        <p14:creationId xmlns:p14="http://schemas.microsoft.com/office/powerpoint/2010/main" val="344641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p:txBody>
          <a:bodyPr>
            <a:normAutofit/>
          </a:bodyPr>
          <a:lstStyle/>
          <a:p>
            <a:r>
              <a:rPr lang="en-SG" b="1" dirty="0">
                <a:solidFill>
                  <a:schemeClr val="tx1"/>
                </a:solidFill>
                <a:latin typeface="+mj-lt"/>
              </a:rPr>
              <a:t>Learning Outcome</a:t>
            </a:r>
          </a:p>
        </p:txBody>
      </p:sp>
      <p:sp>
        <p:nvSpPr>
          <p:cNvPr id="3" name="Text Placeholder 2">
            <a:extLst>
              <a:ext uri="{FF2B5EF4-FFF2-40B4-BE49-F238E27FC236}">
                <a16:creationId xmlns:a16="http://schemas.microsoft.com/office/drawing/2014/main" id="{F039190E-53B4-4528-1FF4-3AD894D0CE17}"/>
              </a:ext>
            </a:extLst>
          </p:cNvPr>
          <p:cNvSpPr>
            <a:spLocks noGrp="1"/>
          </p:cNvSpPr>
          <p:nvPr>
            <p:ph type="body" idx="1"/>
          </p:nvPr>
        </p:nvSpPr>
        <p:spPr/>
        <p:txBody>
          <a:bodyPr/>
          <a:lstStyle/>
          <a:p>
            <a:pPr marL="139700" indent="0">
              <a:buNone/>
            </a:pPr>
            <a:r>
              <a:rPr lang="en-US" dirty="0"/>
              <a:t>By the end of this session, you will be able to</a:t>
            </a:r>
          </a:p>
          <a:p>
            <a:r>
              <a:rPr lang="en-US" dirty="0"/>
              <a:t>Define classification and regression task.</a:t>
            </a:r>
          </a:p>
          <a:p>
            <a:r>
              <a:rPr lang="en-US" dirty="0"/>
              <a:t>State four essential machine learning process.</a:t>
            </a:r>
          </a:p>
          <a:p>
            <a:r>
              <a:rPr lang="en-US" dirty="0"/>
              <a:t>Develop at least one AI model for classification or regression.</a:t>
            </a:r>
          </a:p>
          <a:p>
            <a:pPr marL="139700" indent="0">
              <a:buNone/>
            </a:pPr>
            <a:endParaRPr lang="en-US" dirty="0"/>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idx="12"/>
          </p:nvPr>
        </p:nvSpPr>
        <p:spPr/>
        <p:txBody>
          <a:bodyPr/>
          <a:lstStyle/>
          <a:p>
            <a:fld id="{33F988A5-A627-4BE8-A7A2-F038556E4D3A}" type="slidenum">
              <a:rPr lang="en-SG" smtClean="0">
                <a:latin typeface="+mj-lt"/>
              </a:rPr>
              <a:t>6</a:t>
            </a:fld>
            <a:endParaRPr lang="en-SG">
              <a:latin typeface="+mj-lt"/>
            </a:endParaRPr>
          </a:p>
        </p:txBody>
      </p:sp>
    </p:spTree>
    <p:extLst>
      <p:ext uri="{BB962C8B-B14F-4D97-AF65-F5344CB8AC3E}">
        <p14:creationId xmlns:p14="http://schemas.microsoft.com/office/powerpoint/2010/main" val="2885878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Summary</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60</a:t>
            </a:fld>
            <a:endParaRPr lang="en-SG"/>
          </a:p>
        </p:txBody>
      </p:sp>
      <p:sp>
        <p:nvSpPr>
          <p:cNvPr id="3" name="TextBox 2">
            <a:extLst>
              <a:ext uri="{FF2B5EF4-FFF2-40B4-BE49-F238E27FC236}">
                <a16:creationId xmlns:a16="http://schemas.microsoft.com/office/drawing/2014/main" id="{37503C16-D9D5-62F4-C0B3-6AEF48916D31}"/>
              </a:ext>
            </a:extLst>
          </p:cNvPr>
          <p:cNvSpPr txBox="1"/>
          <p:nvPr/>
        </p:nvSpPr>
        <p:spPr>
          <a:xfrm>
            <a:off x="628650" y="1198983"/>
            <a:ext cx="8096250" cy="3266985"/>
          </a:xfrm>
          <a:prstGeom prst="rect">
            <a:avLst/>
          </a:prstGeom>
          <a:noFill/>
        </p:spPr>
        <p:txBody>
          <a:bodyPr wrap="square">
            <a:spAutoFit/>
          </a:bodyPr>
          <a:lstStyle/>
          <a:p>
            <a:pPr marL="457200" indent="-457200">
              <a:lnSpc>
                <a:spcPct val="150000"/>
              </a:lnSpc>
              <a:buFont typeface="+mj-lt"/>
              <a:buAutoNum type="arabicPeriod"/>
            </a:pPr>
            <a:r>
              <a:rPr lang="en-US" sz="2000" dirty="0">
                <a:solidFill>
                  <a:srgbClr val="202122"/>
                </a:solidFill>
                <a:latin typeface="Arial" panose="020B0604020202020204" pitchFamily="34" charset="0"/>
              </a:rPr>
              <a:t>Classification </a:t>
            </a:r>
            <a:r>
              <a:rPr lang="en-US" sz="2000" dirty="0">
                <a:solidFill>
                  <a:srgbClr val="202122"/>
                </a:solidFill>
                <a:latin typeface="Arial" panose="020B0604020202020204" pitchFamily="34" charset="0"/>
                <a:sym typeface="Wingdings" panose="05000000000000000000" pitchFamily="2" charset="2"/>
              </a:rPr>
              <a:t> predict categorical variable</a:t>
            </a:r>
          </a:p>
          <a:p>
            <a:pPr marL="457200" indent="-457200">
              <a:lnSpc>
                <a:spcPct val="150000"/>
              </a:lnSpc>
              <a:buFont typeface="+mj-lt"/>
              <a:buAutoNum type="arabicPeriod"/>
            </a:pPr>
            <a:r>
              <a:rPr lang="en-US" sz="2000" dirty="0">
                <a:solidFill>
                  <a:srgbClr val="202122"/>
                </a:solidFill>
                <a:latin typeface="Arial" panose="020B0604020202020204" pitchFamily="34" charset="0"/>
                <a:sym typeface="Wingdings" panose="05000000000000000000" pitchFamily="2" charset="2"/>
              </a:rPr>
              <a:t>Regression  predict continuous variable </a:t>
            </a:r>
          </a:p>
          <a:p>
            <a:pPr marL="457200" indent="-457200">
              <a:lnSpc>
                <a:spcPct val="150000"/>
              </a:lnSpc>
              <a:buFont typeface="+mj-lt"/>
              <a:buAutoNum type="arabicPeriod"/>
            </a:pPr>
            <a:r>
              <a:rPr lang="en-US" sz="2000" dirty="0">
                <a:solidFill>
                  <a:srgbClr val="202122"/>
                </a:solidFill>
                <a:latin typeface="Arial" panose="020B0604020202020204" pitchFamily="34" charset="0"/>
                <a:sym typeface="Wingdings" panose="05000000000000000000" pitchFamily="2" charset="2"/>
              </a:rPr>
              <a:t>Machine Learning Process</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Data Preparation </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Data Split</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Model Training </a:t>
            </a:r>
          </a:p>
          <a:p>
            <a:pPr marL="1081088" lvl="2" indent="-457200">
              <a:lnSpc>
                <a:spcPct val="150000"/>
              </a:lnSpc>
              <a:buFont typeface="Arial" panose="020B0604020202020204" pitchFamily="34" charset="0"/>
              <a:buChar char="•"/>
            </a:pPr>
            <a:r>
              <a:rPr lang="en-US" sz="2000" dirty="0">
                <a:solidFill>
                  <a:srgbClr val="202122"/>
                </a:solidFill>
                <a:latin typeface="Arial" panose="020B0604020202020204" pitchFamily="34" charset="0"/>
                <a:sym typeface="Wingdings" panose="05000000000000000000" pitchFamily="2" charset="2"/>
              </a:rPr>
              <a:t>Model Evaluation </a:t>
            </a:r>
          </a:p>
        </p:txBody>
      </p:sp>
    </p:spTree>
    <p:extLst>
      <p:ext uri="{BB962C8B-B14F-4D97-AF65-F5344CB8AC3E}">
        <p14:creationId xmlns:p14="http://schemas.microsoft.com/office/powerpoint/2010/main" val="3324687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61</a:t>
            </a:fld>
            <a:endParaRPr lang="en-SG"/>
          </a:p>
        </p:txBody>
      </p:sp>
      <p:sp>
        <p:nvSpPr>
          <p:cNvPr id="3" name="TextBox 2">
            <a:extLst>
              <a:ext uri="{FF2B5EF4-FFF2-40B4-BE49-F238E27FC236}">
                <a16:creationId xmlns:a16="http://schemas.microsoft.com/office/drawing/2014/main" id="{CF903BCC-1ABA-E1D4-93EC-E76286DEE676}"/>
              </a:ext>
            </a:extLst>
          </p:cNvPr>
          <p:cNvSpPr txBox="1"/>
          <p:nvPr/>
        </p:nvSpPr>
        <p:spPr>
          <a:xfrm>
            <a:off x="628650" y="1387438"/>
            <a:ext cx="7886700" cy="1600438"/>
          </a:xfrm>
          <a:prstGeom prst="rect">
            <a:avLst/>
          </a:prstGeom>
          <a:noFill/>
        </p:spPr>
        <p:txBody>
          <a:bodyPr wrap="square" rtlCol="0">
            <a:spAutoFit/>
          </a:bodyPr>
          <a:lstStyle/>
          <a:p>
            <a:pPr marL="342900" indent="-342900">
              <a:buAutoNum type="arabicPeriod"/>
            </a:pPr>
            <a:r>
              <a:rPr lang="en-SG" dirty="0"/>
              <a:t>Scikit-learn Linear Regression documentation</a:t>
            </a:r>
          </a:p>
          <a:p>
            <a:pPr lvl="4"/>
            <a:r>
              <a:rPr lang="en-SG" dirty="0">
                <a:hlinkClick r:id="rId4"/>
              </a:rPr>
              <a:t>https://scikit-learn.org/stable/modules/generated/sklearn.linear_model.LinearRegression.html</a:t>
            </a:r>
            <a:endParaRPr lang="en-SG" dirty="0"/>
          </a:p>
          <a:p>
            <a:pPr lvl="3"/>
            <a:endParaRPr lang="en-SG" dirty="0"/>
          </a:p>
          <a:p>
            <a:pPr marL="342900" indent="-342900">
              <a:buFont typeface="Arial"/>
              <a:buAutoNum type="arabicPeriod"/>
            </a:pPr>
            <a:r>
              <a:rPr lang="en-SG" dirty="0"/>
              <a:t>Hands-on exercise on linear regression</a:t>
            </a:r>
          </a:p>
          <a:p>
            <a:r>
              <a:rPr lang="en-SG" dirty="0">
                <a:hlinkClick r:id="rId5"/>
              </a:rPr>
              <a:t>https://colab.research.google.com/github/csmastersUH/data_analysis_with_python_2020/blob/master/linear_regression.ipynb</a:t>
            </a:r>
            <a:r>
              <a:rPr lang="en-SG" dirty="0"/>
              <a:t> </a:t>
            </a:r>
          </a:p>
          <a:p>
            <a:endParaRPr lang="en-SG" dirty="0"/>
          </a:p>
        </p:txBody>
      </p:sp>
    </p:spTree>
    <p:extLst>
      <p:ext uri="{BB962C8B-B14F-4D97-AF65-F5344CB8AC3E}">
        <p14:creationId xmlns:p14="http://schemas.microsoft.com/office/powerpoint/2010/main" val="148805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7</a:t>
            </a:fld>
            <a:endParaRPr lang="en-SG">
              <a:latin typeface="+mj-lt"/>
            </a:endParaRPr>
          </a:p>
        </p:txBody>
      </p:sp>
      <p:grpSp>
        <p:nvGrpSpPr>
          <p:cNvPr id="8" name="Group 7">
            <a:extLst>
              <a:ext uri="{FF2B5EF4-FFF2-40B4-BE49-F238E27FC236}">
                <a16:creationId xmlns:a16="http://schemas.microsoft.com/office/drawing/2014/main" id="{69EE4FFD-3900-BD43-BF41-9BED5A294178}"/>
              </a:ext>
            </a:extLst>
          </p:cNvPr>
          <p:cNvGrpSpPr/>
          <p:nvPr/>
        </p:nvGrpSpPr>
        <p:grpSpPr>
          <a:xfrm>
            <a:off x="628650" y="1311726"/>
            <a:ext cx="7994992" cy="3615958"/>
            <a:chOff x="1554480" y="1534583"/>
            <a:chExt cx="9424649" cy="4262560"/>
          </a:xfrm>
        </p:grpSpPr>
        <p:sp>
          <p:nvSpPr>
            <p:cNvPr id="10" name="Oval 9">
              <a:extLst>
                <a:ext uri="{FF2B5EF4-FFF2-40B4-BE49-F238E27FC236}">
                  <a16:creationId xmlns:a16="http://schemas.microsoft.com/office/drawing/2014/main" id="{C84EB7CF-C2EA-38C1-1A66-D110608F16FC}"/>
                </a:ext>
              </a:extLst>
            </p:cNvPr>
            <p:cNvSpPr/>
            <p:nvPr/>
          </p:nvSpPr>
          <p:spPr>
            <a:xfrm>
              <a:off x="1554480" y="1859280"/>
              <a:ext cx="3937863" cy="3937863"/>
            </a:xfrm>
            <a:prstGeom prst="ellipse">
              <a:avLst/>
            </a:prstGeom>
            <a:solidFill>
              <a:srgbClr val="094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2" name="TextBox 11">
              <a:extLst>
                <a:ext uri="{FF2B5EF4-FFF2-40B4-BE49-F238E27FC236}">
                  <a16:creationId xmlns:a16="http://schemas.microsoft.com/office/drawing/2014/main" id="{C6F87995-6F97-B09E-3E24-7712D78B06AE}"/>
                </a:ext>
              </a:extLst>
            </p:cNvPr>
            <p:cNvSpPr txBox="1"/>
            <p:nvPr/>
          </p:nvSpPr>
          <p:spPr>
            <a:xfrm>
              <a:off x="2466770" y="2301524"/>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Artificial Intelligence</a:t>
              </a:r>
            </a:p>
          </p:txBody>
        </p:sp>
        <p:cxnSp>
          <p:nvCxnSpPr>
            <p:cNvPr id="13" name="Straight Connector 12">
              <a:extLst>
                <a:ext uri="{FF2B5EF4-FFF2-40B4-BE49-F238E27FC236}">
                  <a16:creationId xmlns:a16="http://schemas.microsoft.com/office/drawing/2014/main" id="{2C3FF135-7AB0-FBDA-DE26-725930F3F025}"/>
                </a:ext>
              </a:extLst>
            </p:cNvPr>
            <p:cNvCxnSpPr>
              <a:cxnSpLocks/>
            </p:cNvCxnSpPr>
            <p:nvPr/>
          </p:nvCxnSpPr>
          <p:spPr>
            <a:xfrm flipV="1">
              <a:off x="4905671" y="1930400"/>
              <a:ext cx="1718649" cy="84894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A4EAFB-6ABA-256B-DD95-B3B075AF39E9}"/>
                </a:ext>
              </a:extLst>
            </p:cNvPr>
            <p:cNvSpPr txBox="1"/>
            <p:nvPr/>
          </p:nvSpPr>
          <p:spPr>
            <a:xfrm>
              <a:off x="6699659" y="1534583"/>
              <a:ext cx="4279470" cy="943313"/>
            </a:xfrm>
            <a:prstGeom prst="rect">
              <a:avLst/>
            </a:prstGeom>
            <a:noFill/>
          </p:spPr>
          <p:txBody>
            <a:bodyPr wrap="square" rtlCol="0">
              <a:spAutoFit/>
            </a:bodyPr>
            <a:lstStyle/>
            <a:p>
              <a:r>
                <a:rPr lang="en-SG" b="1" dirty="0">
                  <a:solidFill>
                    <a:srgbClr val="094572"/>
                  </a:solidFill>
                  <a:latin typeface="+mj-lt"/>
                </a:rPr>
                <a:t>Artificial Intelligence</a:t>
              </a:r>
            </a:p>
            <a:p>
              <a:r>
                <a:rPr lang="en-SG" sz="1600" dirty="0">
                  <a:solidFill>
                    <a:srgbClr val="094572"/>
                  </a:solidFill>
                  <a:latin typeface="+mj-lt"/>
                </a:rPr>
                <a:t>A technique which enables machines to mimic human behaviour</a:t>
              </a:r>
            </a:p>
          </p:txBody>
        </p:sp>
        <p:sp>
          <p:nvSpPr>
            <p:cNvPr id="16" name="Oval 15">
              <a:extLst>
                <a:ext uri="{FF2B5EF4-FFF2-40B4-BE49-F238E27FC236}">
                  <a16:creationId xmlns:a16="http://schemas.microsoft.com/office/drawing/2014/main" id="{21EF4B81-2121-F9B5-1794-C93F8026B7DA}"/>
                </a:ext>
              </a:extLst>
            </p:cNvPr>
            <p:cNvSpPr/>
            <p:nvPr/>
          </p:nvSpPr>
          <p:spPr>
            <a:xfrm>
              <a:off x="4743111" y="2677747"/>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17" name="Group 16">
            <a:extLst>
              <a:ext uri="{FF2B5EF4-FFF2-40B4-BE49-F238E27FC236}">
                <a16:creationId xmlns:a16="http://schemas.microsoft.com/office/drawing/2014/main" id="{CE82F02C-1639-77FF-8D02-1D3E1DFA103F}"/>
              </a:ext>
            </a:extLst>
          </p:cNvPr>
          <p:cNvGrpSpPr/>
          <p:nvPr/>
        </p:nvGrpSpPr>
        <p:grpSpPr>
          <a:xfrm>
            <a:off x="993841" y="2339779"/>
            <a:ext cx="7629801" cy="2610130"/>
            <a:chOff x="1984974" y="2742497"/>
            <a:chExt cx="8994155" cy="3076871"/>
          </a:xfrm>
        </p:grpSpPr>
        <p:sp>
          <p:nvSpPr>
            <p:cNvPr id="18" name="Oval 17">
              <a:extLst>
                <a:ext uri="{FF2B5EF4-FFF2-40B4-BE49-F238E27FC236}">
                  <a16:creationId xmlns:a16="http://schemas.microsoft.com/office/drawing/2014/main" id="{3DE5E681-A49A-BF95-2474-1F5E24A136FB}"/>
                </a:ext>
              </a:extLst>
            </p:cNvPr>
            <p:cNvSpPr/>
            <p:nvPr/>
          </p:nvSpPr>
          <p:spPr>
            <a:xfrm>
              <a:off x="1984974" y="2742497"/>
              <a:ext cx="3076871" cy="3076871"/>
            </a:xfrm>
            <a:prstGeom prst="ellipse">
              <a:avLst/>
            </a:prstGeom>
            <a:solidFill>
              <a:srgbClr val="026A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9" name="TextBox 18">
              <a:extLst>
                <a:ext uri="{FF2B5EF4-FFF2-40B4-BE49-F238E27FC236}">
                  <a16:creationId xmlns:a16="http://schemas.microsoft.com/office/drawing/2014/main" id="{50F02B17-B6FA-732C-94B3-0132D7729948}"/>
                </a:ext>
              </a:extLst>
            </p:cNvPr>
            <p:cNvSpPr txBox="1"/>
            <p:nvPr/>
          </p:nvSpPr>
          <p:spPr>
            <a:xfrm>
              <a:off x="2466769" y="3101027"/>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Machine Learning</a:t>
              </a:r>
            </a:p>
          </p:txBody>
        </p:sp>
        <p:cxnSp>
          <p:nvCxnSpPr>
            <p:cNvPr id="20" name="Straight Connector 19">
              <a:extLst>
                <a:ext uri="{FF2B5EF4-FFF2-40B4-BE49-F238E27FC236}">
                  <a16:creationId xmlns:a16="http://schemas.microsoft.com/office/drawing/2014/main" id="{4BBBE66E-B4AE-B17D-17BD-197DEB3C4DE9}"/>
                </a:ext>
              </a:extLst>
            </p:cNvPr>
            <p:cNvCxnSpPr>
              <a:cxnSpLocks/>
              <a:endCxn id="21" idx="1"/>
            </p:cNvCxnSpPr>
            <p:nvPr/>
          </p:nvCxnSpPr>
          <p:spPr>
            <a:xfrm flipV="1">
              <a:off x="4626899" y="3600383"/>
              <a:ext cx="2072760" cy="39527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64BA22-CF1E-1D1D-717E-515C6645692A}"/>
                </a:ext>
              </a:extLst>
            </p:cNvPr>
            <p:cNvSpPr txBox="1"/>
            <p:nvPr/>
          </p:nvSpPr>
          <p:spPr>
            <a:xfrm>
              <a:off x="6699659" y="2983601"/>
              <a:ext cx="4279470" cy="1233563"/>
            </a:xfrm>
            <a:prstGeom prst="rect">
              <a:avLst/>
            </a:prstGeom>
            <a:noFill/>
          </p:spPr>
          <p:txBody>
            <a:bodyPr wrap="square" rtlCol="0">
              <a:spAutoFit/>
            </a:bodyPr>
            <a:lstStyle/>
            <a:p>
              <a:r>
                <a:rPr lang="en-SG" b="1" dirty="0">
                  <a:solidFill>
                    <a:srgbClr val="094572"/>
                  </a:solidFill>
                  <a:latin typeface="+mj-lt"/>
                </a:rPr>
                <a:t>Machine Learning</a:t>
              </a:r>
            </a:p>
            <a:p>
              <a:r>
                <a:rPr lang="en-SG" sz="1600" dirty="0">
                  <a:solidFill>
                    <a:srgbClr val="094572"/>
                  </a:solidFill>
                  <a:latin typeface="+mj-lt"/>
                </a:rPr>
                <a:t>Subset of AI technique which uses statistical methods to enable machines to improve with experience. </a:t>
              </a:r>
            </a:p>
          </p:txBody>
        </p:sp>
        <p:sp>
          <p:nvSpPr>
            <p:cNvPr id="22" name="Oval 21">
              <a:extLst>
                <a:ext uri="{FF2B5EF4-FFF2-40B4-BE49-F238E27FC236}">
                  <a16:creationId xmlns:a16="http://schemas.microsoft.com/office/drawing/2014/main" id="{C80B7F6B-0E85-0B00-4D66-D3791F29DC6D}"/>
                </a:ext>
              </a:extLst>
            </p:cNvPr>
            <p:cNvSpPr/>
            <p:nvPr/>
          </p:nvSpPr>
          <p:spPr>
            <a:xfrm>
              <a:off x="4579894" y="383505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23" name="Group 22">
            <a:extLst>
              <a:ext uri="{FF2B5EF4-FFF2-40B4-BE49-F238E27FC236}">
                <a16:creationId xmlns:a16="http://schemas.microsoft.com/office/drawing/2014/main" id="{FB9B75EE-D549-D85F-EF18-655749C81648}"/>
              </a:ext>
            </a:extLst>
          </p:cNvPr>
          <p:cNvGrpSpPr/>
          <p:nvPr/>
        </p:nvGrpSpPr>
        <p:grpSpPr>
          <a:xfrm>
            <a:off x="1343047" y="3086062"/>
            <a:ext cx="7182968" cy="1852734"/>
            <a:chOff x="2414083" y="3624218"/>
            <a:chExt cx="8467419" cy="2184038"/>
          </a:xfrm>
        </p:grpSpPr>
        <p:sp>
          <p:nvSpPr>
            <p:cNvPr id="24" name="Oval 23">
              <a:extLst>
                <a:ext uri="{FF2B5EF4-FFF2-40B4-BE49-F238E27FC236}">
                  <a16:creationId xmlns:a16="http://schemas.microsoft.com/office/drawing/2014/main" id="{503B5283-E031-5DEF-534B-72686DBFDA1F}"/>
                </a:ext>
              </a:extLst>
            </p:cNvPr>
            <p:cNvSpPr/>
            <p:nvPr/>
          </p:nvSpPr>
          <p:spPr>
            <a:xfrm>
              <a:off x="2452711" y="3624218"/>
              <a:ext cx="2184038" cy="2184038"/>
            </a:xfrm>
            <a:prstGeom prst="ellipse">
              <a:avLst/>
            </a:prstGeom>
            <a:solidFill>
              <a:srgbClr val="09AD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25" name="TextBox 24">
              <a:extLst>
                <a:ext uri="{FF2B5EF4-FFF2-40B4-BE49-F238E27FC236}">
                  <a16:creationId xmlns:a16="http://schemas.microsoft.com/office/drawing/2014/main" id="{99D05706-9DB0-0FD9-48A8-CE4923346C0D}"/>
                </a:ext>
              </a:extLst>
            </p:cNvPr>
            <p:cNvSpPr txBox="1"/>
            <p:nvPr/>
          </p:nvSpPr>
          <p:spPr>
            <a:xfrm>
              <a:off x="2414083" y="4263685"/>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Deep Learning</a:t>
              </a:r>
            </a:p>
          </p:txBody>
        </p:sp>
        <p:cxnSp>
          <p:nvCxnSpPr>
            <p:cNvPr id="26" name="Straight Connector 25">
              <a:extLst>
                <a:ext uri="{FF2B5EF4-FFF2-40B4-BE49-F238E27FC236}">
                  <a16:creationId xmlns:a16="http://schemas.microsoft.com/office/drawing/2014/main" id="{E4CC057D-224E-C6CA-BC51-BF256E6ABDBF}"/>
                </a:ext>
              </a:extLst>
            </p:cNvPr>
            <p:cNvCxnSpPr>
              <a:cxnSpLocks/>
              <a:endCxn id="27" idx="1"/>
            </p:cNvCxnSpPr>
            <p:nvPr/>
          </p:nvCxnSpPr>
          <p:spPr>
            <a:xfrm>
              <a:off x="4405933" y="4862616"/>
              <a:ext cx="2196098" cy="29575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135A92-849E-951D-48E1-7BAEFDAAB729}"/>
                </a:ext>
              </a:extLst>
            </p:cNvPr>
            <p:cNvSpPr txBox="1"/>
            <p:nvPr/>
          </p:nvSpPr>
          <p:spPr>
            <a:xfrm>
              <a:off x="6602032" y="4541591"/>
              <a:ext cx="4279470" cy="1233563"/>
            </a:xfrm>
            <a:prstGeom prst="rect">
              <a:avLst/>
            </a:prstGeom>
            <a:noFill/>
          </p:spPr>
          <p:txBody>
            <a:bodyPr wrap="square" rtlCol="0">
              <a:spAutoFit/>
            </a:bodyPr>
            <a:lstStyle/>
            <a:p>
              <a:r>
                <a:rPr lang="en-SG" b="1" dirty="0">
                  <a:solidFill>
                    <a:srgbClr val="094572"/>
                  </a:solidFill>
                  <a:latin typeface="+mj-lt"/>
                </a:rPr>
                <a:t>Deep Learning</a:t>
              </a:r>
            </a:p>
            <a:p>
              <a:r>
                <a:rPr lang="en-SG" sz="1600" dirty="0">
                  <a:solidFill>
                    <a:srgbClr val="094572"/>
                  </a:solidFill>
                  <a:latin typeface="+mj-lt"/>
                </a:rPr>
                <a:t>Subset of Machine Learning which make the computation of multi-layer neural network feasible</a:t>
              </a:r>
            </a:p>
          </p:txBody>
        </p:sp>
        <p:sp>
          <p:nvSpPr>
            <p:cNvPr id="28" name="Oval 27">
              <a:extLst>
                <a:ext uri="{FF2B5EF4-FFF2-40B4-BE49-F238E27FC236}">
                  <a16:creationId xmlns:a16="http://schemas.microsoft.com/office/drawing/2014/main" id="{362EBD77-A578-E3A7-406B-BA98BF4551E1}"/>
                </a:ext>
              </a:extLst>
            </p:cNvPr>
            <p:cNvSpPr/>
            <p:nvPr/>
          </p:nvSpPr>
          <p:spPr>
            <a:xfrm>
              <a:off x="4184873" y="472986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spTree>
    <p:extLst>
      <p:ext uri="{BB962C8B-B14F-4D97-AF65-F5344CB8AC3E}">
        <p14:creationId xmlns:p14="http://schemas.microsoft.com/office/powerpoint/2010/main" val="32304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8</a:t>
            </a:fld>
            <a:endParaRPr lang="en-SG">
              <a:latin typeface="+mj-lt"/>
            </a:endParaRPr>
          </a:p>
        </p:txBody>
      </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7421963" cy="775252"/>
          </a:xfrm>
        </p:spPr>
        <p:txBody>
          <a:bodyPr>
            <a:normAutofit/>
          </a:bodyPr>
          <a:lstStyle/>
          <a:p>
            <a:r>
              <a:rPr lang="en-SG" b="1" dirty="0">
                <a:solidFill>
                  <a:schemeClr val="tx1"/>
                </a:solidFill>
                <a:latin typeface="+mj-lt"/>
              </a:rPr>
              <a:t>History</a:t>
            </a:r>
          </a:p>
        </p:txBody>
      </p:sp>
      <p:pic>
        <p:nvPicPr>
          <p:cNvPr id="5" name="Picture 4">
            <a:extLst>
              <a:ext uri="{FF2B5EF4-FFF2-40B4-BE49-F238E27FC236}">
                <a16:creationId xmlns:a16="http://schemas.microsoft.com/office/drawing/2014/main" id="{16F8303F-A836-161D-106F-B5B91144EE24}"/>
              </a:ext>
            </a:extLst>
          </p:cNvPr>
          <p:cNvPicPr>
            <a:picLocks noChangeAspect="1"/>
          </p:cNvPicPr>
          <p:nvPr/>
        </p:nvPicPr>
        <p:blipFill>
          <a:blip r:embed="rId3"/>
          <a:stretch>
            <a:fillRect/>
          </a:stretch>
        </p:blipFill>
        <p:spPr>
          <a:xfrm>
            <a:off x="2556195" y="147973"/>
            <a:ext cx="5694498" cy="4847553"/>
          </a:xfrm>
          <a:prstGeom prst="rect">
            <a:avLst/>
          </a:prstGeom>
        </p:spPr>
      </p:pic>
      <p:sp>
        <p:nvSpPr>
          <p:cNvPr id="6" name="TextBox 5">
            <a:extLst>
              <a:ext uri="{FF2B5EF4-FFF2-40B4-BE49-F238E27FC236}">
                <a16:creationId xmlns:a16="http://schemas.microsoft.com/office/drawing/2014/main" id="{89518577-5917-7C89-FAFC-956F0EF004C1}"/>
              </a:ext>
            </a:extLst>
          </p:cNvPr>
          <p:cNvSpPr txBox="1"/>
          <p:nvPr/>
        </p:nvSpPr>
        <p:spPr>
          <a:xfrm>
            <a:off x="0" y="4950084"/>
            <a:ext cx="3155031" cy="184666"/>
          </a:xfrm>
          <a:prstGeom prst="rect">
            <a:avLst/>
          </a:prstGeom>
          <a:noFill/>
        </p:spPr>
        <p:txBody>
          <a:bodyPr wrap="none" rtlCol="0">
            <a:spAutoFit/>
          </a:bodyPr>
          <a:lstStyle/>
          <a:p>
            <a:r>
              <a:rPr lang="en-SG" sz="600" dirty="0"/>
              <a:t>Source: https://insights2techinfo.com/future-scope-of-machine-learning-and-ai-in-2022/</a:t>
            </a:r>
          </a:p>
        </p:txBody>
      </p:sp>
    </p:spTree>
    <p:extLst>
      <p:ext uri="{BB962C8B-B14F-4D97-AF65-F5344CB8AC3E}">
        <p14:creationId xmlns:p14="http://schemas.microsoft.com/office/powerpoint/2010/main" val="362232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9</a:t>
            </a:fld>
            <a:endParaRPr lang="en-SG">
              <a:latin typeface="+mj-lt"/>
            </a:endParaRPr>
          </a:p>
        </p:txBody>
      </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8220882" cy="775252"/>
          </a:xfrm>
        </p:spPr>
        <p:txBody>
          <a:bodyPr>
            <a:noAutofit/>
          </a:bodyPr>
          <a:lstStyle/>
          <a:p>
            <a:r>
              <a:rPr lang="en-SG" sz="2800" b="1" dirty="0">
                <a:solidFill>
                  <a:schemeClr val="tx1"/>
                </a:solidFill>
                <a:latin typeface="+mj-lt"/>
              </a:rPr>
              <a:t>No. AI Publication from Stanford University HAI</a:t>
            </a:r>
          </a:p>
        </p:txBody>
      </p:sp>
      <p:pic>
        <p:nvPicPr>
          <p:cNvPr id="2" name="Picture 1">
            <a:extLst>
              <a:ext uri="{FF2B5EF4-FFF2-40B4-BE49-F238E27FC236}">
                <a16:creationId xmlns:a16="http://schemas.microsoft.com/office/drawing/2014/main" id="{6DFF4B49-EC9D-E546-8900-4E92C8724214}"/>
              </a:ext>
            </a:extLst>
          </p:cNvPr>
          <p:cNvPicPr>
            <a:picLocks noChangeAspect="1"/>
          </p:cNvPicPr>
          <p:nvPr/>
        </p:nvPicPr>
        <p:blipFill>
          <a:blip r:embed="rId3"/>
          <a:stretch>
            <a:fillRect/>
          </a:stretch>
        </p:blipFill>
        <p:spPr>
          <a:xfrm>
            <a:off x="1374990" y="1063535"/>
            <a:ext cx="6238067" cy="3313973"/>
          </a:xfrm>
          <a:prstGeom prst="rect">
            <a:avLst/>
          </a:prstGeom>
        </p:spPr>
      </p:pic>
      <p:sp>
        <p:nvSpPr>
          <p:cNvPr id="4" name="TextBox 3">
            <a:extLst>
              <a:ext uri="{FF2B5EF4-FFF2-40B4-BE49-F238E27FC236}">
                <a16:creationId xmlns:a16="http://schemas.microsoft.com/office/drawing/2014/main" id="{A08CFFB5-A96D-B3CE-962F-D652AD826E66}"/>
              </a:ext>
            </a:extLst>
          </p:cNvPr>
          <p:cNvSpPr txBox="1"/>
          <p:nvPr/>
        </p:nvSpPr>
        <p:spPr>
          <a:xfrm>
            <a:off x="0" y="4943445"/>
            <a:ext cx="4572000" cy="200055"/>
          </a:xfrm>
          <a:prstGeom prst="rect">
            <a:avLst/>
          </a:prstGeom>
          <a:noFill/>
        </p:spPr>
        <p:txBody>
          <a:bodyPr wrap="square">
            <a:spAutoFit/>
          </a:bodyPr>
          <a:lstStyle/>
          <a:p>
            <a:r>
              <a:rPr lang="en-SG" sz="700" dirty="0"/>
              <a:t>Source: https://aiindex.stanford.edu/report/</a:t>
            </a:r>
          </a:p>
        </p:txBody>
      </p:sp>
      <p:sp>
        <p:nvSpPr>
          <p:cNvPr id="8" name="TextBox 7">
            <a:extLst>
              <a:ext uri="{FF2B5EF4-FFF2-40B4-BE49-F238E27FC236}">
                <a16:creationId xmlns:a16="http://schemas.microsoft.com/office/drawing/2014/main" id="{97E897F6-B107-AF19-1A0E-D47BF7C4E9F0}"/>
              </a:ext>
            </a:extLst>
          </p:cNvPr>
          <p:cNvSpPr txBox="1"/>
          <p:nvPr/>
        </p:nvSpPr>
        <p:spPr>
          <a:xfrm>
            <a:off x="767166" y="4444888"/>
            <a:ext cx="7453716" cy="415498"/>
          </a:xfrm>
          <a:prstGeom prst="rect">
            <a:avLst/>
          </a:prstGeom>
          <a:noFill/>
        </p:spPr>
        <p:txBody>
          <a:bodyPr wrap="square">
            <a:spAutoFit/>
          </a:bodyPr>
          <a:lstStyle/>
          <a:p>
            <a:r>
              <a:rPr lang="en-US" sz="1050" dirty="0"/>
              <a:t>The total number of AI publications has more than doubled since 2010. The specific AI topics that continue to dominate research include pattern recognition, machine learning, and computer vision.</a:t>
            </a:r>
            <a:endParaRPr lang="en-SG" sz="1050" dirty="0"/>
          </a:p>
        </p:txBody>
      </p:sp>
    </p:spTree>
    <p:extLst>
      <p:ext uri="{BB962C8B-B14F-4D97-AF65-F5344CB8AC3E}">
        <p14:creationId xmlns:p14="http://schemas.microsoft.com/office/powerpoint/2010/main" val="22677845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53D89076-4B91-4FAC-9A6A-4E32F9609D6D}">
  <we:reference id="wa104382064" version="1.0.0.2" store="en-US" storeType="OMEX"/>
  <we:alternateReferences>
    <we:reference id="WA104382064" version="1.0.0.2" store="WA104382064" storeType="OMEX"/>
  </we:alternateReferences>
  <we:properties>
    <we:property name="HH" value="0"/>
    <we:property name="HH-reminder" value="&quot;--&quot;"/>
    <we:property name="MM" value="5"/>
    <we:property name="MM-reminder" value="4"/>
    <we:property name="SS" value="0"/>
    <we:property name="SS-reminder" value="0"/>
    <we:property name="canvash" value="532"/>
    <we:property name="canvasw" value="532"/>
    <we:property name="clocktype" value="&quot;digital&quot;"/>
    <we:property name="interval" value="5"/>
    <we:property name="isCountUp" value="false"/>
    <we:property name="radius" value="239.4"/>
    <we:property name="showCombi" value="true"/>
    <we:property name="tickType" value="&quot;tick&quot;"/>
    <we:property name="timeupType" value="&quot;alarm&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ED899B1-72F1-4E7E-B600-EBAEC438725E}">
  <we:reference id="wa104382064" version="1.0.0.2" store="en-US" storeType="OMEX"/>
  <we:alternateReferences>
    <we:reference id="WA104382064" version="1.0.0.2" store="WA104382064" storeType="OMEX"/>
  </we:alternateReferences>
  <we:properties>
    <we:property name="HH" value="0"/>
    <we:property name="HH-reminder" value="&quot;--&quot;"/>
    <we:property name="MM" value="30"/>
    <we:property name="MM-reminder" value="28"/>
    <we:property name="SS" value="0"/>
    <we:property name="SS-reminder" value="0"/>
    <we:property name="clocktype" value="&quot;digital&quot;"/>
    <we:property name="interval" value="5"/>
    <we:property name="showCombi" value="true"/>
    <we:property name="tickType" value="&quot;tick&quot;"/>
    <we:property name="timeupType" value="&quot;alarm&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FE36BD8-1A20-4065-BDE4-4ECF11F47C0F}">
  <we:reference id="wa104382064" version="1.0.0.2" store="en-US" storeType="OMEX"/>
  <we:alternateReferences>
    <we:reference id="WA104382064" version="1.0.0.2" store="WA104382064" storeType="OMEX"/>
  </we:alternateReferences>
  <we:properties>
    <we:property name="HH" value="0"/>
    <we:property name="HH-reminder" value="&quot;--&quot;"/>
    <we:property name="MM" value="30"/>
    <we:property name="MM-reminder" value="28"/>
    <we:property name="SS" value="0"/>
    <we:property name="SS-reminder" value="0"/>
    <we:property name="clocktype" value="&quot;digital&quot;"/>
    <we:property name="interval" value="5"/>
    <we:property name="showCombi" value="true"/>
    <we:property name="tickType" value="&quot;tick&quot;"/>
    <we:property name="timeupType" value="&quot;alarm&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1961</TotalTime>
  <Words>2185</Words>
  <Application>Microsoft Office PowerPoint</Application>
  <PresentationFormat>On-screen Show (16:9)</PresentationFormat>
  <Paragraphs>552</Paragraphs>
  <Slides>61</Slides>
  <Notes>40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Calibri</vt:lpstr>
      <vt:lpstr>arial</vt:lpstr>
      <vt:lpstr>ＭＳ Ｐゴシック</vt:lpstr>
      <vt:lpstr>Cambria Math</vt:lpstr>
      <vt:lpstr>arial</vt:lpstr>
      <vt:lpstr>Wingdings</vt:lpstr>
      <vt:lpstr>Söhne</vt:lpstr>
      <vt:lpstr>Office Theme</vt:lpstr>
      <vt:lpstr>PowerPoint Presentation</vt:lpstr>
      <vt:lpstr>Ice Breaker</vt:lpstr>
      <vt:lpstr>PowerPoint Presentation</vt:lpstr>
      <vt:lpstr>Debrief</vt:lpstr>
      <vt:lpstr>Content</vt:lpstr>
      <vt:lpstr>Learning Outcome</vt:lpstr>
      <vt:lpstr>Machine Learning </vt:lpstr>
      <vt:lpstr>History</vt:lpstr>
      <vt:lpstr>No. AI Publication from Stanford University HAI</vt:lpstr>
      <vt:lpstr>Some AI studies</vt:lpstr>
      <vt:lpstr>ChatGPT</vt:lpstr>
      <vt:lpstr>Challenges of implementing AI in Hospital </vt:lpstr>
      <vt:lpstr>How do we learn? </vt:lpstr>
      <vt:lpstr>How do we learn? </vt:lpstr>
      <vt:lpstr>How we train machine to learn? </vt:lpstr>
      <vt:lpstr>What happen to human intelligence if </vt:lpstr>
      <vt:lpstr>Same thing happen in machine </vt:lpstr>
      <vt:lpstr>Hands-on Collab</vt:lpstr>
      <vt:lpstr>Artificial Intelligence Techniques </vt:lpstr>
      <vt:lpstr>Supervised Learning </vt:lpstr>
      <vt:lpstr>Supervised Learning </vt:lpstr>
      <vt:lpstr>Type of Classification Problems</vt:lpstr>
      <vt:lpstr>Group Activity (30min)</vt:lpstr>
      <vt:lpstr>PowerPoint Presentation</vt:lpstr>
      <vt:lpstr>Features and labels</vt:lpstr>
      <vt:lpstr>Features and Labels</vt:lpstr>
      <vt:lpstr>Features and Labels</vt:lpstr>
      <vt:lpstr>Features and Labels</vt:lpstr>
      <vt:lpstr>Features and Labels</vt:lpstr>
      <vt:lpstr>Number of Samples Needed</vt:lpstr>
      <vt:lpstr>Data Splitting</vt:lpstr>
      <vt:lpstr>Classifiers Model</vt:lpstr>
      <vt:lpstr>Data Splitting</vt:lpstr>
      <vt:lpstr>Classifiers Evaluation</vt:lpstr>
      <vt:lpstr>Classifiers Evaluation Metrics </vt:lpstr>
      <vt:lpstr>Example:</vt:lpstr>
      <vt:lpstr>Example:</vt:lpstr>
      <vt:lpstr>Hands-on Collab</vt:lpstr>
      <vt:lpstr>Additional Reading </vt:lpstr>
      <vt:lpstr>Machine Learning</vt:lpstr>
      <vt:lpstr>Regression</vt:lpstr>
      <vt:lpstr>Regression</vt:lpstr>
      <vt:lpstr>Regression</vt:lpstr>
      <vt:lpstr>Regression</vt:lpstr>
      <vt:lpstr>Group Activity (30min)</vt:lpstr>
      <vt:lpstr>PowerPoint Presentation</vt:lpstr>
      <vt:lpstr>Regression – Developing ML model</vt:lpstr>
      <vt:lpstr>Regression – Developing ML model</vt:lpstr>
      <vt:lpstr>Regression – Developing ML model</vt:lpstr>
      <vt:lpstr>Regression – Developing ML model</vt:lpstr>
      <vt:lpstr>ML Model – Regression Evaluation Metrics </vt:lpstr>
      <vt:lpstr>ML Model – Regression Evaluation Metrics </vt:lpstr>
      <vt:lpstr>ML Model – Regression Evaluation Metrics </vt:lpstr>
      <vt:lpstr>ML Model – Regression Evaluation Metrics </vt:lpstr>
      <vt:lpstr>ML Model – Regression Evaluation Metrics </vt:lpstr>
      <vt:lpstr>ML Model – Evaluation Metrics </vt:lpstr>
      <vt:lpstr>Corresponding Code </vt:lpstr>
      <vt:lpstr>Hands-on Collab</vt:lpstr>
      <vt:lpstr>Kahoot!</vt:lpstr>
      <vt:lpstr>Summary</vt:lpstr>
      <vt:lpstr>Additional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NURUL BINTI JAPAR</cp:lastModifiedBy>
  <cp:revision>334</cp:revision>
  <dcterms:modified xsi:type="dcterms:W3CDTF">2023-06-26T05:05:09Z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